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65" r:id="rId1"/>
  </p:sldMasterIdLst>
  <p:notesMasterIdLst>
    <p:notesMasterId r:id="rId27"/>
  </p:notesMasterIdLst>
  <p:sldIdLst>
    <p:sldId id="256" r:id="rId2"/>
    <p:sldId id="263" r:id="rId3"/>
    <p:sldId id="265" r:id="rId4"/>
    <p:sldId id="267" r:id="rId5"/>
    <p:sldId id="268" r:id="rId6"/>
    <p:sldId id="269" r:id="rId7"/>
    <p:sldId id="271" r:id="rId8"/>
    <p:sldId id="273" r:id="rId9"/>
    <p:sldId id="276" r:id="rId10"/>
    <p:sldId id="278" r:id="rId11"/>
    <p:sldId id="279" r:id="rId12"/>
    <p:sldId id="284" r:id="rId13"/>
    <p:sldId id="258" r:id="rId14"/>
    <p:sldId id="259" r:id="rId15"/>
    <p:sldId id="260" r:id="rId16"/>
    <p:sldId id="261" r:id="rId17"/>
    <p:sldId id="262" r:id="rId18"/>
    <p:sldId id="285" r:id="rId19"/>
    <p:sldId id="275" r:id="rId20"/>
    <p:sldId id="280" r:id="rId21"/>
    <p:sldId id="281" r:id="rId22"/>
    <p:sldId id="282" r:id="rId23"/>
    <p:sldId id="283" r:id="rId24"/>
    <p:sldId id="272" r:id="rId25"/>
    <p:sldId id="27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621367-ECF5-4CF4-8D8A-7575AE1BED2B}"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s-MX"/>
        </a:p>
      </dgm:t>
    </dgm:pt>
    <dgm:pt modelId="{F457B976-D221-4720-AFFE-6FE0FB9A8A56}">
      <dgm:prSet phldrT="[Texto]"/>
      <dgm:spPr/>
      <dgm:t>
        <a:bodyPr/>
        <a:lstStyle/>
        <a:p>
          <a:r>
            <a:rPr lang="es-MX" dirty="0" smtClean="0"/>
            <a:t>Nombre de clase</a:t>
          </a:r>
          <a:endParaRPr lang="es-MX" dirty="0"/>
        </a:p>
      </dgm:t>
    </dgm:pt>
    <dgm:pt modelId="{FFBE34C1-BED2-4B92-8B61-8EBE574E19EA}" type="parTrans" cxnId="{F4F23A1F-03CE-49E0-86A6-3CAAF34535B7}">
      <dgm:prSet/>
      <dgm:spPr/>
      <dgm:t>
        <a:bodyPr/>
        <a:lstStyle/>
        <a:p>
          <a:endParaRPr lang="es-MX"/>
        </a:p>
      </dgm:t>
    </dgm:pt>
    <dgm:pt modelId="{3A9EFD6E-1A52-47C8-B991-7A3EE5AF1E3C}" type="sibTrans" cxnId="{F4F23A1F-03CE-49E0-86A6-3CAAF34535B7}">
      <dgm:prSet/>
      <dgm:spPr/>
      <dgm:t>
        <a:bodyPr/>
        <a:lstStyle/>
        <a:p>
          <a:endParaRPr lang="es-MX"/>
        </a:p>
      </dgm:t>
    </dgm:pt>
    <dgm:pt modelId="{38840181-A8C3-4DB4-B3D0-A362FC02936F}">
      <dgm:prSet phldrT="[Texto]"/>
      <dgm:spPr/>
      <dgm:t>
        <a:bodyPr/>
        <a:lstStyle/>
        <a:p>
          <a:r>
            <a:rPr lang="es-MX" dirty="0" smtClean="0"/>
            <a:t>Atributos</a:t>
          </a:r>
          <a:endParaRPr lang="es-MX" dirty="0"/>
        </a:p>
      </dgm:t>
    </dgm:pt>
    <dgm:pt modelId="{4416D7FA-4AF4-4EBE-BE61-D1972A49BFBC}" type="parTrans" cxnId="{55F03052-00F6-44E3-B808-4C179DC98295}">
      <dgm:prSet/>
      <dgm:spPr/>
      <dgm:t>
        <a:bodyPr/>
        <a:lstStyle/>
        <a:p>
          <a:endParaRPr lang="es-MX"/>
        </a:p>
      </dgm:t>
    </dgm:pt>
    <dgm:pt modelId="{31F22608-5820-4D03-A8BA-6DBDC21C38BB}" type="sibTrans" cxnId="{55F03052-00F6-44E3-B808-4C179DC98295}">
      <dgm:prSet/>
      <dgm:spPr/>
      <dgm:t>
        <a:bodyPr/>
        <a:lstStyle/>
        <a:p>
          <a:endParaRPr lang="es-MX"/>
        </a:p>
      </dgm:t>
    </dgm:pt>
    <dgm:pt modelId="{C1D564DB-D164-4806-9C61-3442C0FFD200}">
      <dgm:prSet phldrT="[Texto]"/>
      <dgm:spPr/>
      <dgm:t>
        <a:bodyPr/>
        <a:lstStyle/>
        <a:p>
          <a:r>
            <a:rPr lang="es-MX" dirty="0" smtClean="0"/>
            <a:t>Métodos</a:t>
          </a:r>
          <a:endParaRPr lang="es-MX" dirty="0"/>
        </a:p>
      </dgm:t>
    </dgm:pt>
    <dgm:pt modelId="{0293A206-5C79-4824-A281-33A5C591CAD1}" type="parTrans" cxnId="{3F66BAD6-97A1-4768-9599-11CDF09D3B43}">
      <dgm:prSet/>
      <dgm:spPr/>
      <dgm:t>
        <a:bodyPr/>
        <a:lstStyle/>
        <a:p>
          <a:endParaRPr lang="es-MX"/>
        </a:p>
      </dgm:t>
    </dgm:pt>
    <dgm:pt modelId="{AFCE4FB8-BA77-4424-A684-838DFD4A8119}" type="sibTrans" cxnId="{3F66BAD6-97A1-4768-9599-11CDF09D3B43}">
      <dgm:prSet/>
      <dgm:spPr/>
      <dgm:t>
        <a:bodyPr/>
        <a:lstStyle/>
        <a:p>
          <a:endParaRPr lang="es-MX"/>
        </a:p>
      </dgm:t>
    </dgm:pt>
    <dgm:pt modelId="{5BD58203-3D9D-4903-9D02-BCF0CF52F93F}" type="pres">
      <dgm:prSet presAssocID="{2E621367-ECF5-4CF4-8D8A-7575AE1BED2B}" presName="theList" presStyleCnt="0">
        <dgm:presLayoutVars>
          <dgm:dir/>
          <dgm:animLvl val="lvl"/>
          <dgm:resizeHandles val="exact"/>
        </dgm:presLayoutVars>
      </dgm:prSet>
      <dgm:spPr/>
      <dgm:t>
        <a:bodyPr/>
        <a:lstStyle/>
        <a:p>
          <a:endParaRPr lang="es-MX"/>
        </a:p>
      </dgm:t>
    </dgm:pt>
    <dgm:pt modelId="{52B54512-90AC-482A-AFAD-2185F2F42F30}" type="pres">
      <dgm:prSet presAssocID="{F457B976-D221-4720-AFFE-6FE0FB9A8A56}" presName="compNode" presStyleCnt="0"/>
      <dgm:spPr/>
    </dgm:pt>
    <dgm:pt modelId="{AF956E54-C6E4-4F16-9703-4C3BC92207C6}" type="pres">
      <dgm:prSet presAssocID="{F457B976-D221-4720-AFFE-6FE0FB9A8A56}" presName="aNode" presStyleLbl="bgShp" presStyleIdx="0" presStyleCnt="1" custLinFactX="61125" custLinFactNeighborX="100000" custLinFactNeighborY="12520"/>
      <dgm:spPr/>
      <dgm:t>
        <a:bodyPr/>
        <a:lstStyle/>
        <a:p>
          <a:endParaRPr lang="es-MX"/>
        </a:p>
      </dgm:t>
    </dgm:pt>
    <dgm:pt modelId="{1D12A881-DE3F-458D-8339-6581B3EF723A}" type="pres">
      <dgm:prSet presAssocID="{F457B976-D221-4720-AFFE-6FE0FB9A8A56}" presName="textNode" presStyleLbl="bgShp" presStyleIdx="0" presStyleCnt="1"/>
      <dgm:spPr/>
      <dgm:t>
        <a:bodyPr/>
        <a:lstStyle/>
        <a:p>
          <a:endParaRPr lang="es-MX"/>
        </a:p>
      </dgm:t>
    </dgm:pt>
    <dgm:pt modelId="{572D8402-9AF1-4F60-A4BA-B766F0B68FDF}" type="pres">
      <dgm:prSet presAssocID="{F457B976-D221-4720-AFFE-6FE0FB9A8A56}" presName="compChildNode" presStyleCnt="0"/>
      <dgm:spPr/>
    </dgm:pt>
    <dgm:pt modelId="{D5F38035-B558-44A9-81BB-AE2ED2C5379D}" type="pres">
      <dgm:prSet presAssocID="{F457B976-D221-4720-AFFE-6FE0FB9A8A56}" presName="theInnerList" presStyleCnt="0"/>
      <dgm:spPr/>
    </dgm:pt>
    <dgm:pt modelId="{D4B9F4FF-5C30-422B-829B-9F6EE6BE4A8D}" type="pres">
      <dgm:prSet presAssocID="{38840181-A8C3-4DB4-B3D0-A362FC02936F}" presName="childNode" presStyleLbl="node1" presStyleIdx="0" presStyleCnt="2">
        <dgm:presLayoutVars>
          <dgm:bulletEnabled val="1"/>
        </dgm:presLayoutVars>
      </dgm:prSet>
      <dgm:spPr/>
      <dgm:t>
        <a:bodyPr/>
        <a:lstStyle/>
        <a:p>
          <a:endParaRPr lang="es-MX"/>
        </a:p>
      </dgm:t>
    </dgm:pt>
    <dgm:pt modelId="{681F17BB-8DFE-48F2-94D5-0E74E8E3729A}" type="pres">
      <dgm:prSet presAssocID="{38840181-A8C3-4DB4-B3D0-A362FC02936F}" presName="aSpace2" presStyleCnt="0"/>
      <dgm:spPr/>
    </dgm:pt>
    <dgm:pt modelId="{121F7BE6-F40F-437C-BA21-930FB8E0F074}" type="pres">
      <dgm:prSet presAssocID="{C1D564DB-D164-4806-9C61-3442C0FFD200}" presName="childNode" presStyleLbl="node1" presStyleIdx="1" presStyleCnt="2">
        <dgm:presLayoutVars>
          <dgm:bulletEnabled val="1"/>
        </dgm:presLayoutVars>
      </dgm:prSet>
      <dgm:spPr/>
      <dgm:t>
        <a:bodyPr/>
        <a:lstStyle/>
        <a:p>
          <a:endParaRPr lang="es-MX"/>
        </a:p>
      </dgm:t>
    </dgm:pt>
  </dgm:ptLst>
  <dgm:cxnLst>
    <dgm:cxn modelId="{4BA1B6E4-09A3-489C-BBDD-1633AEA8FDFE}" type="presOf" srcId="{F457B976-D221-4720-AFFE-6FE0FB9A8A56}" destId="{AF956E54-C6E4-4F16-9703-4C3BC92207C6}" srcOrd="0" destOrd="0" presId="urn:microsoft.com/office/officeart/2005/8/layout/lProcess2"/>
    <dgm:cxn modelId="{55F03052-00F6-44E3-B808-4C179DC98295}" srcId="{F457B976-D221-4720-AFFE-6FE0FB9A8A56}" destId="{38840181-A8C3-4DB4-B3D0-A362FC02936F}" srcOrd="0" destOrd="0" parTransId="{4416D7FA-4AF4-4EBE-BE61-D1972A49BFBC}" sibTransId="{31F22608-5820-4D03-A8BA-6DBDC21C38BB}"/>
    <dgm:cxn modelId="{F209864B-131D-4C68-97B2-F1EAE3C84B5F}" type="presOf" srcId="{2E621367-ECF5-4CF4-8D8A-7575AE1BED2B}" destId="{5BD58203-3D9D-4903-9D02-BCF0CF52F93F}" srcOrd="0" destOrd="0" presId="urn:microsoft.com/office/officeart/2005/8/layout/lProcess2"/>
    <dgm:cxn modelId="{98862FCC-913C-462D-9517-2561F92C631F}" type="presOf" srcId="{F457B976-D221-4720-AFFE-6FE0FB9A8A56}" destId="{1D12A881-DE3F-458D-8339-6581B3EF723A}" srcOrd="1" destOrd="0" presId="urn:microsoft.com/office/officeart/2005/8/layout/lProcess2"/>
    <dgm:cxn modelId="{3D899706-9D4A-44E5-8988-3296EADCA780}" type="presOf" srcId="{C1D564DB-D164-4806-9C61-3442C0FFD200}" destId="{121F7BE6-F40F-437C-BA21-930FB8E0F074}" srcOrd="0" destOrd="0" presId="urn:microsoft.com/office/officeart/2005/8/layout/lProcess2"/>
    <dgm:cxn modelId="{4BFD746B-8DFC-4337-9DB9-C8533DC6D32A}" type="presOf" srcId="{38840181-A8C3-4DB4-B3D0-A362FC02936F}" destId="{D4B9F4FF-5C30-422B-829B-9F6EE6BE4A8D}" srcOrd="0" destOrd="0" presId="urn:microsoft.com/office/officeart/2005/8/layout/lProcess2"/>
    <dgm:cxn modelId="{3F66BAD6-97A1-4768-9599-11CDF09D3B43}" srcId="{F457B976-D221-4720-AFFE-6FE0FB9A8A56}" destId="{C1D564DB-D164-4806-9C61-3442C0FFD200}" srcOrd="1" destOrd="0" parTransId="{0293A206-5C79-4824-A281-33A5C591CAD1}" sibTransId="{AFCE4FB8-BA77-4424-A684-838DFD4A8119}"/>
    <dgm:cxn modelId="{F4F23A1F-03CE-49E0-86A6-3CAAF34535B7}" srcId="{2E621367-ECF5-4CF4-8D8A-7575AE1BED2B}" destId="{F457B976-D221-4720-AFFE-6FE0FB9A8A56}" srcOrd="0" destOrd="0" parTransId="{FFBE34C1-BED2-4B92-8B61-8EBE574E19EA}" sibTransId="{3A9EFD6E-1A52-47C8-B991-7A3EE5AF1E3C}"/>
    <dgm:cxn modelId="{2EE044DA-5706-4496-B2C4-6382D104EB20}" type="presParOf" srcId="{5BD58203-3D9D-4903-9D02-BCF0CF52F93F}" destId="{52B54512-90AC-482A-AFAD-2185F2F42F30}" srcOrd="0" destOrd="0" presId="urn:microsoft.com/office/officeart/2005/8/layout/lProcess2"/>
    <dgm:cxn modelId="{852DCA12-E70C-4A96-A0FB-EFBCE9092382}" type="presParOf" srcId="{52B54512-90AC-482A-AFAD-2185F2F42F30}" destId="{AF956E54-C6E4-4F16-9703-4C3BC92207C6}" srcOrd="0" destOrd="0" presId="urn:microsoft.com/office/officeart/2005/8/layout/lProcess2"/>
    <dgm:cxn modelId="{1F96A04E-9F36-4C93-A8DE-99DB52084DFE}" type="presParOf" srcId="{52B54512-90AC-482A-AFAD-2185F2F42F30}" destId="{1D12A881-DE3F-458D-8339-6581B3EF723A}" srcOrd="1" destOrd="0" presId="urn:microsoft.com/office/officeart/2005/8/layout/lProcess2"/>
    <dgm:cxn modelId="{FE45CAA5-8A23-4525-B02B-492F9C3893A6}" type="presParOf" srcId="{52B54512-90AC-482A-AFAD-2185F2F42F30}" destId="{572D8402-9AF1-4F60-A4BA-B766F0B68FDF}" srcOrd="2" destOrd="0" presId="urn:microsoft.com/office/officeart/2005/8/layout/lProcess2"/>
    <dgm:cxn modelId="{8338EEA6-B21D-48D5-9A2C-CF9FFC181F94}" type="presParOf" srcId="{572D8402-9AF1-4F60-A4BA-B766F0B68FDF}" destId="{D5F38035-B558-44A9-81BB-AE2ED2C5379D}" srcOrd="0" destOrd="0" presId="urn:microsoft.com/office/officeart/2005/8/layout/lProcess2"/>
    <dgm:cxn modelId="{44228786-6AE1-4E70-8C04-0E0FAEC653F8}" type="presParOf" srcId="{D5F38035-B558-44A9-81BB-AE2ED2C5379D}" destId="{D4B9F4FF-5C30-422B-829B-9F6EE6BE4A8D}" srcOrd="0" destOrd="0" presId="urn:microsoft.com/office/officeart/2005/8/layout/lProcess2"/>
    <dgm:cxn modelId="{EF04791F-4527-4453-ADE4-FFCDB37E3F83}" type="presParOf" srcId="{D5F38035-B558-44A9-81BB-AE2ED2C5379D}" destId="{681F17BB-8DFE-48F2-94D5-0E74E8E3729A}" srcOrd="1" destOrd="0" presId="urn:microsoft.com/office/officeart/2005/8/layout/lProcess2"/>
    <dgm:cxn modelId="{533E431E-D5B1-4144-A284-EC078ACBA7B2}" type="presParOf" srcId="{D5F38035-B558-44A9-81BB-AE2ED2C5379D}" destId="{121F7BE6-F40F-437C-BA21-930FB8E0F074}"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924807-9C12-48EF-BEAA-8D8425F938D5}"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s-MX"/>
        </a:p>
      </dgm:t>
    </dgm:pt>
    <dgm:pt modelId="{222D42C4-394E-4DAB-A609-DF98ECCF4E23}">
      <dgm:prSet phldrT="[Texto]"/>
      <dgm:spPr/>
      <dgm:t>
        <a:bodyPr/>
        <a:lstStyle/>
        <a:p>
          <a:r>
            <a:rPr lang="es-MX" dirty="0" smtClean="0"/>
            <a:t>Modelo</a:t>
          </a:r>
          <a:endParaRPr lang="es-MX" dirty="0"/>
        </a:p>
      </dgm:t>
    </dgm:pt>
    <dgm:pt modelId="{7C8FF6C6-5877-4EE3-85CD-48F03461DA30}" type="parTrans" cxnId="{00862F88-571B-42C5-9E7F-77B401690F87}">
      <dgm:prSet/>
      <dgm:spPr/>
      <dgm:t>
        <a:bodyPr/>
        <a:lstStyle/>
        <a:p>
          <a:endParaRPr lang="es-MX"/>
        </a:p>
      </dgm:t>
    </dgm:pt>
    <dgm:pt modelId="{1CD0BD6C-7ACB-4B01-8144-EA66EB152828}" type="sibTrans" cxnId="{00862F88-571B-42C5-9E7F-77B401690F87}">
      <dgm:prSet/>
      <dgm:spPr/>
      <dgm:t>
        <a:bodyPr/>
        <a:lstStyle/>
        <a:p>
          <a:endParaRPr lang="es-MX"/>
        </a:p>
      </dgm:t>
    </dgm:pt>
    <dgm:pt modelId="{27D641C8-062D-4E66-BC7F-AF6E3AEEE983}">
      <dgm:prSet phldrT="[Texto]"/>
      <dgm:spPr/>
      <dgm:t>
        <a:bodyPr/>
        <a:lstStyle/>
        <a:p>
          <a:r>
            <a:rPr lang="es-MX" dirty="0" smtClean="0"/>
            <a:t>Vista</a:t>
          </a:r>
          <a:endParaRPr lang="es-MX" dirty="0"/>
        </a:p>
      </dgm:t>
    </dgm:pt>
    <dgm:pt modelId="{14ED92A6-99EB-4E5C-90CE-E9A0FEAA6082}" type="parTrans" cxnId="{D424CE01-5F6B-4C9B-A679-4D6307448481}">
      <dgm:prSet/>
      <dgm:spPr/>
      <dgm:t>
        <a:bodyPr/>
        <a:lstStyle/>
        <a:p>
          <a:endParaRPr lang="es-MX"/>
        </a:p>
      </dgm:t>
    </dgm:pt>
    <dgm:pt modelId="{3D0B8970-6261-4FA8-BE63-BC0CF50E35FD}" type="sibTrans" cxnId="{D424CE01-5F6B-4C9B-A679-4D6307448481}">
      <dgm:prSet/>
      <dgm:spPr/>
      <dgm:t>
        <a:bodyPr/>
        <a:lstStyle/>
        <a:p>
          <a:endParaRPr lang="es-MX"/>
        </a:p>
      </dgm:t>
    </dgm:pt>
    <dgm:pt modelId="{022B6473-D310-4872-99A4-E1250624D928}">
      <dgm:prSet phldrT="[Texto]"/>
      <dgm:spPr/>
      <dgm:t>
        <a:bodyPr/>
        <a:lstStyle/>
        <a:p>
          <a:r>
            <a:rPr lang="es-MX" dirty="0" smtClean="0"/>
            <a:t>Usuario</a:t>
          </a:r>
          <a:endParaRPr lang="es-MX" dirty="0"/>
        </a:p>
      </dgm:t>
    </dgm:pt>
    <dgm:pt modelId="{6FF54A9C-0105-4003-85CE-2DF4055C9AD9}" type="parTrans" cxnId="{74FD3EDD-C986-4782-BFE6-368F3472F780}">
      <dgm:prSet/>
      <dgm:spPr/>
      <dgm:t>
        <a:bodyPr/>
        <a:lstStyle/>
        <a:p>
          <a:endParaRPr lang="es-MX"/>
        </a:p>
      </dgm:t>
    </dgm:pt>
    <dgm:pt modelId="{0C3D56FE-7A31-47D9-A792-DA4244AD8E25}" type="sibTrans" cxnId="{74FD3EDD-C986-4782-BFE6-368F3472F780}">
      <dgm:prSet/>
      <dgm:spPr/>
      <dgm:t>
        <a:bodyPr/>
        <a:lstStyle/>
        <a:p>
          <a:endParaRPr lang="es-MX"/>
        </a:p>
      </dgm:t>
    </dgm:pt>
    <dgm:pt modelId="{AB9EBEE8-61CC-47BC-82B5-33040AA8A58A}">
      <dgm:prSet phldrT="[Texto]"/>
      <dgm:spPr/>
      <dgm:t>
        <a:bodyPr/>
        <a:lstStyle/>
        <a:p>
          <a:r>
            <a:rPr lang="es-MX" dirty="0" smtClean="0"/>
            <a:t>Controlador</a:t>
          </a:r>
          <a:endParaRPr lang="es-MX" dirty="0"/>
        </a:p>
      </dgm:t>
    </dgm:pt>
    <dgm:pt modelId="{6DE36E14-529C-48E1-874F-CFF93F5C2712}" type="parTrans" cxnId="{E4BE0DF3-B41D-400D-94DC-46F127521BE9}">
      <dgm:prSet/>
      <dgm:spPr/>
      <dgm:t>
        <a:bodyPr/>
        <a:lstStyle/>
        <a:p>
          <a:endParaRPr lang="es-MX"/>
        </a:p>
      </dgm:t>
    </dgm:pt>
    <dgm:pt modelId="{DE3DC3E0-EDE4-4660-AA26-F6395A5AAAB6}" type="sibTrans" cxnId="{E4BE0DF3-B41D-400D-94DC-46F127521BE9}">
      <dgm:prSet/>
      <dgm:spPr/>
      <dgm:t>
        <a:bodyPr/>
        <a:lstStyle/>
        <a:p>
          <a:endParaRPr lang="es-MX"/>
        </a:p>
      </dgm:t>
    </dgm:pt>
    <dgm:pt modelId="{83236321-7524-403D-9511-DA0AFFB05C9F}" type="pres">
      <dgm:prSet presAssocID="{3E924807-9C12-48EF-BEAA-8D8425F938D5}" presName="Name0" presStyleCnt="0">
        <dgm:presLayoutVars>
          <dgm:dir/>
          <dgm:resizeHandles val="exact"/>
        </dgm:presLayoutVars>
      </dgm:prSet>
      <dgm:spPr/>
      <dgm:t>
        <a:bodyPr/>
        <a:lstStyle/>
        <a:p>
          <a:endParaRPr lang="es-MX"/>
        </a:p>
      </dgm:t>
    </dgm:pt>
    <dgm:pt modelId="{A44C08A4-FB5D-4F60-959F-A9CEDA602E79}" type="pres">
      <dgm:prSet presAssocID="{3E924807-9C12-48EF-BEAA-8D8425F938D5}" presName="cycle" presStyleCnt="0"/>
      <dgm:spPr/>
    </dgm:pt>
    <dgm:pt modelId="{88545A40-F5B3-4214-BED7-799EEB4B96AF}" type="pres">
      <dgm:prSet presAssocID="{222D42C4-394E-4DAB-A609-DF98ECCF4E23}" presName="nodeFirstNode" presStyleLbl="node1" presStyleIdx="0" presStyleCnt="4">
        <dgm:presLayoutVars>
          <dgm:bulletEnabled val="1"/>
        </dgm:presLayoutVars>
      </dgm:prSet>
      <dgm:spPr/>
      <dgm:t>
        <a:bodyPr/>
        <a:lstStyle/>
        <a:p>
          <a:endParaRPr lang="es-MX"/>
        </a:p>
      </dgm:t>
    </dgm:pt>
    <dgm:pt modelId="{450FFFAA-8D49-48CF-9AE8-903DD1DC0720}" type="pres">
      <dgm:prSet presAssocID="{1CD0BD6C-7ACB-4B01-8144-EA66EB152828}" presName="sibTransFirstNode" presStyleLbl="bgShp" presStyleIdx="0" presStyleCnt="1"/>
      <dgm:spPr/>
      <dgm:t>
        <a:bodyPr/>
        <a:lstStyle/>
        <a:p>
          <a:endParaRPr lang="es-MX"/>
        </a:p>
      </dgm:t>
    </dgm:pt>
    <dgm:pt modelId="{1E86CD81-9AB6-4534-9153-311132A2647E}" type="pres">
      <dgm:prSet presAssocID="{27D641C8-062D-4E66-BC7F-AF6E3AEEE983}" presName="nodeFollowingNodes" presStyleLbl="node1" presStyleIdx="1" presStyleCnt="4">
        <dgm:presLayoutVars>
          <dgm:bulletEnabled val="1"/>
        </dgm:presLayoutVars>
      </dgm:prSet>
      <dgm:spPr/>
      <dgm:t>
        <a:bodyPr/>
        <a:lstStyle/>
        <a:p>
          <a:endParaRPr lang="es-MX"/>
        </a:p>
      </dgm:t>
    </dgm:pt>
    <dgm:pt modelId="{DFA117F4-5B53-4667-9833-994D3DCE8EEC}" type="pres">
      <dgm:prSet presAssocID="{022B6473-D310-4872-99A4-E1250624D928}" presName="nodeFollowingNodes" presStyleLbl="node1" presStyleIdx="2" presStyleCnt="4">
        <dgm:presLayoutVars>
          <dgm:bulletEnabled val="1"/>
        </dgm:presLayoutVars>
      </dgm:prSet>
      <dgm:spPr/>
      <dgm:t>
        <a:bodyPr/>
        <a:lstStyle/>
        <a:p>
          <a:endParaRPr lang="es-MX"/>
        </a:p>
      </dgm:t>
    </dgm:pt>
    <dgm:pt modelId="{E64B33A9-B428-4F43-9D1C-67B9BB036150}" type="pres">
      <dgm:prSet presAssocID="{AB9EBEE8-61CC-47BC-82B5-33040AA8A58A}" presName="nodeFollowingNodes" presStyleLbl="node1" presStyleIdx="3" presStyleCnt="4">
        <dgm:presLayoutVars>
          <dgm:bulletEnabled val="1"/>
        </dgm:presLayoutVars>
      </dgm:prSet>
      <dgm:spPr/>
      <dgm:t>
        <a:bodyPr/>
        <a:lstStyle/>
        <a:p>
          <a:endParaRPr lang="es-MX"/>
        </a:p>
      </dgm:t>
    </dgm:pt>
  </dgm:ptLst>
  <dgm:cxnLst>
    <dgm:cxn modelId="{74FD3EDD-C986-4782-BFE6-368F3472F780}" srcId="{3E924807-9C12-48EF-BEAA-8D8425F938D5}" destId="{022B6473-D310-4872-99A4-E1250624D928}" srcOrd="2" destOrd="0" parTransId="{6FF54A9C-0105-4003-85CE-2DF4055C9AD9}" sibTransId="{0C3D56FE-7A31-47D9-A792-DA4244AD8E25}"/>
    <dgm:cxn modelId="{C1166A5F-BBE0-41D0-BBAD-4027BCF2FDC5}" type="presOf" srcId="{3E924807-9C12-48EF-BEAA-8D8425F938D5}" destId="{83236321-7524-403D-9511-DA0AFFB05C9F}" srcOrd="0" destOrd="0" presId="urn:microsoft.com/office/officeart/2005/8/layout/cycle3"/>
    <dgm:cxn modelId="{00862F88-571B-42C5-9E7F-77B401690F87}" srcId="{3E924807-9C12-48EF-BEAA-8D8425F938D5}" destId="{222D42C4-394E-4DAB-A609-DF98ECCF4E23}" srcOrd="0" destOrd="0" parTransId="{7C8FF6C6-5877-4EE3-85CD-48F03461DA30}" sibTransId="{1CD0BD6C-7ACB-4B01-8144-EA66EB152828}"/>
    <dgm:cxn modelId="{E4BE0DF3-B41D-400D-94DC-46F127521BE9}" srcId="{3E924807-9C12-48EF-BEAA-8D8425F938D5}" destId="{AB9EBEE8-61CC-47BC-82B5-33040AA8A58A}" srcOrd="3" destOrd="0" parTransId="{6DE36E14-529C-48E1-874F-CFF93F5C2712}" sibTransId="{DE3DC3E0-EDE4-4660-AA26-F6395A5AAAB6}"/>
    <dgm:cxn modelId="{A34704D4-5F61-4597-8413-DB9B322D9BEA}" type="presOf" srcId="{AB9EBEE8-61CC-47BC-82B5-33040AA8A58A}" destId="{E64B33A9-B428-4F43-9D1C-67B9BB036150}" srcOrd="0" destOrd="0" presId="urn:microsoft.com/office/officeart/2005/8/layout/cycle3"/>
    <dgm:cxn modelId="{F32A3616-29F7-4A44-9F01-82A76DD17A9C}" type="presOf" srcId="{1CD0BD6C-7ACB-4B01-8144-EA66EB152828}" destId="{450FFFAA-8D49-48CF-9AE8-903DD1DC0720}" srcOrd="0" destOrd="0" presId="urn:microsoft.com/office/officeart/2005/8/layout/cycle3"/>
    <dgm:cxn modelId="{823D1F9E-7D4F-403C-A301-A59ED417DE47}" type="presOf" srcId="{222D42C4-394E-4DAB-A609-DF98ECCF4E23}" destId="{88545A40-F5B3-4214-BED7-799EEB4B96AF}" srcOrd="0" destOrd="0" presId="urn:microsoft.com/office/officeart/2005/8/layout/cycle3"/>
    <dgm:cxn modelId="{833B5009-EFC6-4BE5-A29F-4B028F2BBC2F}" type="presOf" srcId="{022B6473-D310-4872-99A4-E1250624D928}" destId="{DFA117F4-5B53-4667-9833-994D3DCE8EEC}" srcOrd="0" destOrd="0" presId="urn:microsoft.com/office/officeart/2005/8/layout/cycle3"/>
    <dgm:cxn modelId="{D424CE01-5F6B-4C9B-A679-4D6307448481}" srcId="{3E924807-9C12-48EF-BEAA-8D8425F938D5}" destId="{27D641C8-062D-4E66-BC7F-AF6E3AEEE983}" srcOrd="1" destOrd="0" parTransId="{14ED92A6-99EB-4E5C-90CE-E9A0FEAA6082}" sibTransId="{3D0B8970-6261-4FA8-BE63-BC0CF50E35FD}"/>
    <dgm:cxn modelId="{E3940650-56D6-4632-A84B-3020A510F21C}" type="presOf" srcId="{27D641C8-062D-4E66-BC7F-AF6E3AEEE983}" destId="{1E86CD81-9AB6-4534-9153-311132A2647E}" srcOrd="0" destOrd="0" presId="urn:microsoft.com/office/officeart/2005/8/layout/cycle3"/>
    <dgm:cxn modelId="{43DB6D80-2D38-48FA-8216-388A4296F11B}" type="presParOf" srcId="{83236321-7524-403D-9511-DA0AFFB05C9F}" destId="{A44C08A4-FB5D-4F60-959F-A9CEDA602E79}" srcOrd="0" destOrd="0" presId="urn:microsoft.com/office/officeart/2005/8/layout/cycle3"/>
    <dgm:cxn modelId="{019D9C59-DC96-474D-96BB-83E95ED0400D}" type="presParOf" srcId="{A44C08A4-FB5D-4F60-959F-A9CEDA602E79}" destId="{88545A40-F5B3-4214-BED7-799EEB4B96AF}" srcOrd="0" destOrd="0" presId="urn:microsoft.com/office/officeart/2005/8/layout/cycle3"/>
    <dgm:cxn modelId="{702B4983-6427-458D-8FD4-F7BD07A41656}" type="presParOf" srcId="{A44C08A4-FB5D-4F60-959F-A9CEDA602E79}" destId="{450FFFAA-8D49-48CF-9AE8-903DD1DC0720}" srcOrd="1" destOrd="0" presId="urn:microsoft.com/office/officeart/2005/8/layout/cycle3"/>
    <dgm:cxn modelId="{1BBEF2F4-178C-4556-AD5C-1E0FC89EFD01}" type="presParOf" srcId="{A44C08A4-FB5D-4F60-959F-A9CEDA602E79}" destId="{1E86CD81-9AB6-4534-9153-311132A2647E}" srcOrd="2" destOrd="0" presId="urn:microsoft.com/office/officeart/2005/8/layout/cycle3"/>
    <dgm:cxn modelId="{9BCFF17E-C20E-4A5D-8F38-1CEB3025A7C8}" type="presParOf" srcId="{A44C08A4-FB5D-4F60-959F-A9CEDA602E79}" destId="{DFA117F4-5B53-4667-9833-994D3DCE8EEC}" srcOrd="3" destOrd="0" presId="urn:microsoft.com/office/officeart/2005/8/layout/cycle3"/>
    <dgm:cxn modelId="{41B1E0B1-0938-4808-BDE2-5DB2275E9C58}" type="presParOf" srcId="{A44C08A4-FB5D-4F60-959F-A9CEDA602E79}" destId="{E64B33A9-B428-4F43-9D1C-67B9BB036150}"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956E54-C6E4-4F16-9703-4C3BC92207C6}">
      <dsp:nvSpPr>
        <dsp:cNvPr id="0" name=""/>
        <dsp:cNvSpPr/>
      </dsp:nvSpPr>
      <dsp:spPr>
        <a:xfrm>
          <a:off x="0" y="0"/>
          <a:ext cx="3325611" cy="34244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s-MX" sz="3200" kern="1200" dirty="0" smtClean="0"/>
            <a:t>Nombre de clase</a:t>
          </a:r>
          <a:endParaRPr lang="es-MX" sz="3200" kern="1200" dirty="0"/>
        </a:p>
      </dsp:txBody>
      <dsp:txXfrm>
        <a:off x="0" y="0"/>
        <a:ext cx="3325611" cy="1027344"/>
      </dsp:txXfrm>
    </dsp:sp>
    <dsp:sp modelId="{D4B9F4FF-5C30-422B-829B-9F6EE6BE4A8D}">
      <dsp:nvSpPr>
        <dsp:cNvPr id="0" name=""/>
        <dsp:cNvSpPr/>
      </dsp:nvSpPr>
      <dsp:spPr>
        <a:xfrm>
          <a:off x="332561" y="1028348"/>
          <a:ext cx="2660488" cy="10325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81915" rIns="109220" bIns="81915" numCol="1" spcCol="1270" anchor="ctr" anchorCtr="0">
          <a:noAutofit/>
        </a:bodyPr>
        <a:lstStyle/>
        <a:p>
          <a:pPr lvl="0" algn="ctr" defTabSz="1911350">
            <a:lnSpc>
              <a:spcPct val="90000"/>
            </a:lnSpc>
            <a:spcBef>
              <a:spcPct val="0"/>
            </a:spcBef>
            <a:spcAft>
              <a:spcPct val="35000"/>
            </a:spcAft>
          </a:pPr>
          <a:r>
            <a:rPr lang="es-MX" sz="4300" kern="1200" dirty="0" smtClean="0"/>
            <a:t>Atributos</a:t>
          </a:r>
          <a:endParaRPr lang="es-MX" sz="4300" kern="1200" dirty="0"/>
        </a:p>
      </dsp:txBody>
      <dsp:txXfrm>
        <a:off x="362803" y="1058590"/>
        <a:ext cx="2600004" cy="972044"/>
      </dsp:txXfrm>
    </dsp:sp>
    <dsp:sp modelId="{121F7BE6-F40F-437C-BA21-930FB8E0F074}">
      <dsp:nvSpPr>
        <dsp:cNvPr id="0" name=""/>
        <dsp:cNvSpPr/>
      </dsp:nvSpPr>
      <dsp:spPr>
        <a:xfrm>
          <a:off x="332561" y="2219727"/>
          <a:ext cx="2660488" cy="10325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81915" rIns="109220" bIns="81915" numCol="1" spcCol="1270" anchor="ctr" anchorCtr="0">
          <a:noAutofit/>
        </a:bodyPr>
        <a:lstStyle/>
        <a:p>
          <a:pPr lvl="0" algn="ctr" defTabSz="1911350">
            <a:lnSpc>
              <a:spcPct val="90000"/>
            </a:lnSpc>
            <a:spcBef>
              <a:spcPct val="0"/>
            </a:spcBef>
            <a:spcAft>
              <a:spcPct val="35000"/>
            </a:spcAft>
          </a:pPr>
          <a:r>
            <a:rPr lang="es-MX" sz="4300" kern="1200" dirty="0" smtClean="0"/>
            <a:t>Métodos</a:t>
          </a:r>
          <a:endParaRPr lang="es-MX" sz="4300" kern="1200" dirty="0"/>
        </a:p>
      </dsp:txBody>
      <dsp:txXfrm>
        <a:off x="362803" y="2249969"/>
        <a:ext cx="2600004" cy="9720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FFFAA-8D49-48CF-9AE8-903DD1DC0720}">
      <dsp:nvSpPr>
        <dsp:cNvPr id="0" name=""/>
        <dsp:cNvSpPr/>
      </dsp:nvSpPr>
      <dsp:spPr>
        <a:xfrm>
          <a:off x="2007992" y="-91107"/>
          <a:ext cx="3830110" cy="3830110"/>
        </a:xfrm>
        <a:prstGeom prst="circularArrow">
          <a:avLst>
            <a:gd name="adj1" fmla="val 4668"/>
            <a:gd name="adj2" fmla="val 272909"/>
            <a:gd name="adj3" fmla="val 12900588"/>
            <a:gd name="adj4" fmla="val 17983826"/>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545A40-F5B3-4214-BED7-799EEB4B96AF}">
      <dsp:nvSpPr>
        <dsp:cNvPr id="0" name=""/>
        <dsp:cNvSpPr/>
      </dsp:nvSpPr>
      <dsp:spPr>
        <a:xfrm>
          <a:off x="2670277" y="367"/>
          <a:ext cx="2505540" cy="12527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s-MX" sz="3100" kern="1200" dirty="0" smtClean="0"/>
            <a:t>Modelo</a:t>
          </a:r>
          <a:endParaRPr lang="es-MX" sz="3100" kern="1200" dirty="0"/>
        </a:p>
      </dsp:txBody>
      <dsp:txXfrm>
        <a:off x="2731432" y="61522"/>
        <a:ext cx="2383230" cy="1130460"/>
      </dsp:txXfrm>
    </dsp:sp>
    <dsp:sp modelId="{1E86CD81-9AB6-4534-9153-311132A2647E}">
      <dsp:nvSpPr>
        <dsp:cNvPr id="0" name=""/>
        <dsp:cNvSpPr/>
      </dsp:nvSpPr>
      <dsp:spPr>
        <a:xfrm>
          <a:off x="4045541" y="1375631"/>
          <a:ext cx="2505540" cy="12527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s-MX" sz="3100" kern="1200" dirty="0" smtClean="0"/>
            <a:t>Vista</a:t>
          </a:r>
          <a:endParaRPr lang="es-MX" sz="3100" kern="1200" dirty="0"/>
        </a:p>
      </dsp:txBody>
      <dsp:txXfrm>
        <a:off x="4106696" y="1436786"/>
        <a:ext cx="2383230" cy="1130460"/>
      </dsp:txXfrm>
    </dsp:sp>
    <dsp:sp modelId="{DFA117F4-5B53-4667-9833-994D3DCE8EEC}">
      <dsp:nvSpPr>
        <dsp:cNvPr id="0" name=""/>
        <dsp:cNvSpPr/>
      </dsp:nvSpPr>
      <dsp:spPr>
        <a:xfrm>
          <a:off x="2670277" y="2750895"/>
          <a:ext cx="2505540" cy="12527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s-MX" sz="3100" kern="1200" dirty="0" smtClean="0"/>
            <a:t>Usuario</a:t>
          </a:r>
          <a:endParaRPr lang="es-MX" sz="3100" kern="1200" dirty="0"/>
        </a:p>
      </dsp:txBody>
      <dsp:txXfrm>
        <a:off x="2731432" y="2812050"/>
        <a:ext cx="2383230" cy="1130460"/>
      </dsp:txXfrm>
    </dsp:sp>
    <dsp:sp modelId="{E64B33A9-B428-4F43-9D1C-67B9BB036150}">
      <dsp:nvSpPr>
        <dsp:cNvPr id="0" name=""/>
        <dsp:cNvSpPr/>
      </dsp:nvSpPr>
      <dsp:spPr>
        <a:xfrm>
          <a:off x="1295013" y="1375631"/>
          <a:ext cx="2505540" cy="12527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s-MX" sz="3100" kern="1200" dirty="0" smtClean="0"/>
            <a:t>Controlador</a:t>
          </a:r>
          <a:endParaRPr lang="es-MX" sz="3100" kern="1200" dirty="0"/>
        </a:p>
      </dsp:txBody>
      <dsp:txXfrm>
        <a:off x="1356168" y="1436786"/>
        <a:ext cx="2383230" cy="113046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AB11F1-E996-4050-9199-251A5557739D}" type="datetimeFigureOut">
              <a:rPr lang="es-MX" smtClean="0"/>
              <a:t>29/05/2015</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719B2D-6206-47E6-A11F-760A922A6FE5}" type="slidenum">
              <a:rPr lang="es-MX" smtClean="0"/>
              <a:t>‹Nº›</a:t>
            </a:fld>
            <a:endParaRPr lang="es-MX"/>
          </a:p>
        </p:txBody>
      </p:sp>
    </p:spTree>
    <p:extLst>
      <p:ext uri="{BB962C8B-B14F-4D97-AF65-F5344CB8AC3E}">
        <p14:creationId xmlns:p14="http://schemas.microsoft.com/office/powerpoint/2010/main" val="1070925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77719B2D-6206-47E6-A11F-760A922A6FE5}" type="slidenum">
              <a:rPr lang="es-MX" smtClean="0"/>
              <a:t>1</a:t>
            </a:fld>
            <a:endParaRPr lang="es-MX"/>
          </a:p>
        </p:txBody>
      </p:sp>
    </p:spTree>
    <p:extLst>
      <p:ext uri="{BB962C8B-B14F-4D97-AF65-F5344CB8AC3E}">
        <p14:creationId xmlns:p14="http://schemas.microsoft.com/office/powerpoint/2010/main" val="1788332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77719B2D-6206-47E6-A11F-760A922A6FE5}" type="slidenum">
              <a:rPr lang="es-MX" smtClean="0"/>
              <a:t>16</a:t>
            </a:fld>
            <a:endParaRPr lang="es-MX"/>
          </a:p>
        </p:txBody>
      </p:sp>
    </p:spTree>
    <p:extLst>
      <p:ext uri="{BB962C8B-B14F-4D97-AF65-F5344CB8AC3E}">
        <p14:creationId xmlns:p14="http://schemas.microsoft.com/office/powerpoint/2010/main" val="2736367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5FAB4E3D-3926-41B3-9865-DED622803181}" type="datetime1">
              <a:rPr lang="en-US" smtClean="0"/>
              <a:t>5/29/2015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217063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FBE2E9D-92D2-4245-A524-4111024D57F1}" type="datetime1">
              <a:rPr lang="en-US" smtClean="0"/>
              <a:t>5/29/2015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052381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8ABA71F-C53E-4BF5-A636-C645D5ADC322}" type="datetime1">
              <a:rPr lang="en-US" smtClean="0"/>
              <a:t>5/29/2015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113847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963C209-675F-418A-A21A-E8BA74F0E569}" type="datetime1">
              <a:rPr lang="en-US" smtClean="0"/>
              <a:t>5/29/2015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352683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9EC6A5B-A0B3-4808-9D80-593D61908918}" type="datetime1">
              <a:rPr lang="en-US" smtClean="0"/>
              <a:t>5/29/2015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844135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0607903B-C57D-4DA4-ADB9-D221767E5D6A}" type="datetime1">
              <a:rPr lang="en-US" smtClean="0"/>
              <a:t>5/29/2015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190238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A86AD57F-1F22-4F54-A7E9-43DAC7320F7F}" type="datetime1">
              <a:rPr lang="en-US" smtClean="0"/>
              <a:t>5/29/2015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361769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E5CE7F6-6270-453E-87DF-BB4772A2E511}" type="datetime1">
              <a:rPr lang="en-US" smtClean="0"/>
              <a:t>5/29/2015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7007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ADE044-2186-400C-A804-50633AAE4BBC}" type="datetime1">
              <a:rPr lang="en-US" smtClean="0"/>
              <a:t>5/29/2015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130889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A817680A-68C1-47A5-A6A6-4B74128BDEEA}" type="datetime1">
              <a:rPr lang="en-US" smtClean="0"/>
              <a:t>5/29/2015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187200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A4BF66B8-B18A-4510-A8D4-0D83425BB466}" type="datetime1">
              <a:rPr lang="en-US" smtClean="0"/>
              <a:t>5/29/2015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560052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3000"/>
                <a:satMod val="150000"/>
                <a:shade val="98000"/>
                <a:lumMod val="102000"/>
              </a:schemeClr>
            </a:gs>
            <a:gs pos="35000">
              <a:schemeClr val="bg2">
                <a:tint val="98000"/>
                <a:satMod val="130000"/>
                <a:shade val="90000"/>
                <a:lumMod val="103000"/>
              </a:schemeClr>
            </a:gs>
            <a:gs pos="100000">
              <a:schemeClr val="bg2">
                <a:shade val="63000"/>
                <a:satMod val="12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9D51CD-EF02-433D-9378-18D72CB5E536}" type="datetime1">
              <a:rPr lang="en-US" smtClean="0"/>
              <a:t>5/29/2015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436746213"/>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09599" y="2952716"/>
            <a:ext cx="11264347" cy="1104834"/>
          </a:xfrm>
        </p:spPr>
        <p:txBody>
          <a:bodyPr>
            <a:noAutofit/>
          </a:bodyPr>
          <a:lstStyle/>
          <a:p>
            <a:r>
              <a:rPr lang="es-MX" sz="4800" b="1" dirty="0" smtClean="0"/>
              <a:t>Análisis y diseño orientado a objetos</a:t>
            </a:r>
            <a:endParaRPr lang="es-MX" sz="4800" b="1" dirty="0"/>
          </a:p>
        </p:txBody>
      </p:sp>
      <p:sp>
        <p:nvSpPr>
          <p:cNvPr id="3" name="Subtítulo 2"/>
          <p:cNvSpPr>
            <a:spLocks noGrp="1"/>
          </p:cNvSpPr>
          <p:nvPr>
            <p:ph type="subTitle" idx="1"/>
          </p:nvPr>
        </p:nvSpPr>
        <p:spPr>
          <a:xfrm>
            <a:off x="7643038" y="4732720"/>
            <a:ext cx="4382923" cy="1851572"/>
          </a:xfrm>
        </p:spPr>
        <p:txBody>
          <a:bodyPr>
            <a:normAutofit/>
          </a:bodyPr>
          <a:lstStyle/>
          <a:p>
            <a:pPr algn="l"/>
            <a:r>
              <a:rPr lang="es-MX" sz="2000" cap="none" dirty="0" smtClean="0"/>
              <a:t>Presentan:</a:t>
            </a:r>
          </a:p>
          <a:p>
            <a:pPr algn="l"/>
            <a:r>
              <a:rPr lang="es-MX" sz="2000" cap="none" dirty="0" smtClean="0"/>
              <a:t>González leon christian</a:t>
            </a:r>
          </a:p>
          <a:p>
            <a:pPr algn="l"/>
            <a:r>
              <a:rPr lang="es-MX" sz="2000" cap="none" dirty="0" smtClean="0"/>
              <a:t>Hernández </a:t>
            </a:r>
            <a:r>
              <a:rPr lang="es-MX" sz="2000" cap="none" dirty="0"/>
              <a:t>S</a:t>
            </a:r>
            <a:r>
              <a:rPr lang="es-MX" sz="2000" cap="none" dirty="0" smtClean="0"/>
              <a:t>anabria José Blas</a:t>
            </a:r>
          </a:p>
          <a:p>
            <a:pPr algn="l"/>
            <a:r>
              <a:rPr lang="es-MX" sz="2000" cap="none" dirty="0" smtClean="0"/>
              <a:t>Velázquez Téllez Brahian</a:t>
            </a:r>
          </a:p>
          <a:p>
            <a:endParaRPr lang="es-MX" cap="none"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32" y="220090"/>
            <a:ext cx="2023441" cy="2023441"/>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7501" y="-97821"/>
            <a:ext cx="1864499" cy="1758961"/>
          </a:xfrm>
          <a:prstGeom prst="rect">
            <a:avLst/>
          </a:prstGeom>
        </p:spPr>
      </p:pic>
      <p:sp>
        <p:nvSpPr>
          <p:cNvPr id="6" name="Subtítulo 2"/>
          <p:cNvSpPr txBox="1">
            <a:spLocks/>
          </p:cNvSpPr>
          <p:nvPr/>
        </p:nvSpPr>
        <p:spPr>
          <a:xfrm>
            <a:off x="1491176" y="4888014"/>
            <a:ext cx="4428877" cy="169627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s-MX" sz="2800" cap="none" dirty="0" smtClean="0"/>
              <a:t>Ingeniería de software</a:t>
            </a:r>
          </a:p>
          <a:p>
            <a:endParaRPr lang="es-MX" cap="none" dirty="0" smtClean="0"/>
          </a:p>
          <a:p>
            <a:r>
              <a:rPr lang="es-MX" cap="none" dirty="0" smtClean="0"/>
              <a:t>Fecha: 29 de mayo 2105</a:t>
            </a:r>
            <a:endParaRPr lang="es-MX" cap="none" dirty="0"/>
          </a:p>
        </p:txBody>
      </p:sp>
      <p:sp>
        <p:nvSpPr>
          <p:cNvPr id="7" name="CuadroTexto 6"/>
          <p:cNvSpPr txBox="1"/>
          <p:nvPr/>
        </p:nvSpPr>
        <p:spPr>
          <a:xfrm>
            <a:off x="1630017" y="149352"/>
            <a:ext cx="8825948" cy="1569660"/>
          </a:xfrm>
          <a:prstGeom prst="rect">
            <a:avLst/>
          </a:prstGeom>
          <a:noFill/>
        </p:spPr>
        <p:txBody>
          <a:bodyPr wrap="square" rtlCol="0">
            <a:spAutoFit/>
          </a:bodyPr>
          <a:lstStyle/>
          <a:p>
            <a:pPr algn="ctr"/>
            <a:r>
              <a:rPr lang="es-MX" sz="2400" dirty="0" smtClean="0"/>
              <a:t>INSTITUTO POLITÉCNICO NACIONAL</a:t>
            </a:r>
          </a:p>
          <a:p>
            <a:pPr algn="ctr"/>
            <a:r>
              <a:rPr lang="es-MX" sz="2400" dirty="0" smtClean="0"/>
              <a:t>ESCUELA SUPERIOR DE INGENIERÍA MECÁNICA Y ELÉCTRICA</a:t>
            </a:r>
          </a:p>
          <a:p>
            <a:pPr algn="ctr"/>
            <a:r>
              <a:rPr lang="es-MX" sz="2400" dirty="0" smtClean="0"/>
              <a:t>UNIDAD CULHUACAN</a:t>
            </a:r>
          </a:p>
        </p:txBody>
      </p:sp>
    </p:spTree>
    <p:extLst>
      <p:ext uri="{BB962C8B-B14F-4D97-AF65-F5344CB8AC3E}">
        <p14:creationId xmlns:p14="http://schemas.microsoft.com/office/powerpoint/2010/main" val="20534638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6D22F896-40B5-4ADD-8801-0D06FADFA095}" type="slidenum">
              <a:rPr lang="en-US" smtClean="0"/>
              <a:t>10</a:t>
            </a:fld>
            <a:endParaRPr lang="en-US" dirty="0"/>
          </a:p>
        </p:txBody>
      </p:sp>
      <p:sp>
        <p:nvSpPr>
          <p:cNvPr id="5" name="1 Título"/>
          <p:cNvSpPr>
            <a:spLocks noGrp="1"/>
          </p:cNvSpPr>
          <p:nvPr>
            <p:ph type="title"/>
          </p:nvPr>
        </p:nvSpPr>
        <p:spPr>
          <a:xfrm>
            <a:off x="1097280" y="286603"/>
            <a:ext cx="10352038" cy="1450757"/>
          </a:xfrm>
        </p:spPr>
        <p:txBody>
          <a:bodyPr>
            <a:noAutofit/>
          </a:bodyPr>
          <a:lstStyle/>
          <a:p>
            <a:r>
              <a:rPr lang="es-MX" dirty="0">
                <a:latin typeface="Georgia" panose="02040502050405020303" pitchFamily="18" charset="0"/>
              </a:rPr>
              <a:t>Ventajas del Diseño Orientado a Objetos</a:t>
            </a:r>
          </a:p>
        </p:txBody>
      </p:sp>
      <p:sp>
        <p:nvSpPr>
          <p:cNvPr id="6" name="2 Marcador de contenido"/>
          <p:cNvSpPr>
            <a:spLocks noGrp="1"/>
          </p:cNvSpPr>
          <p:nvPr>
            <p:ph idx="1"/>
          </p:nvPr>
        </p:nvSpPr>
        <p:spPr>
          <a:xfrm>
            <a:off x="1097280" y="1845734"/>
            <a:ext cx="10058400" cy="4023360"/>
          </a:xfrm>
        </p:spPr>
        <p:txBody>
          <a:bodyPr/>
          <a:lstStyle/>
          <a:p>
            <a:endParaRPr lang="es-MX" dirty="0" smtClean="0"/>
          </a:p>
          <a:p>
            <a:pPr marL="0" indent="0">
              <a:buNone/>
            </a:pPr>
            <a:r>
              <a:rPr lang="es-MX" sz="2000" dirty="0" smtClean="0"/>
              <a:t>Fácil </a:t>
            </a:r>
            <a:r>
              <a:rPr lang="es-MX" sz="2000" dirty="0"/>
              <a:t>de mantener, los objetos representan entidades </a:t>
            </a:r>
            <a:r>
              <a:rPr lang="es-MX" sz="2000" dirty="0" smtClean="0"/>
              <a:t>auto-contenidas. </a:t>
            </a:r>
          </a:p>
          <a:p>
            <a:pPr marL="0" indent="0">
              <a:buNone/>
            </a:pPr>
            <a:endParaRPr lang="es-MX" sz="2000" dirty="0" smtClean="0"/>
          </a:p>
          <a:p>
            <a:pPr marL="0" indent="0">
              <a:buNone/>
            </a:pPr>
            <a:r>
              <a:rPr lang="es-MX" sz="2000" dirty="0" smtClean="0"/>
              <a:t>Los </a:t>
            </a:r>
            <a:r>
              <a:rPr lang="es-MX" sz="2000" dirty="0"/>
              <a:t>objetos son componentes </a:t>
            </a:r>
            <a:r>
              <a:rPr lang="es-MX" sz="2000" dirty="0" smtClean="0"/>
              <a:t>reutilizables. </a:t>
            </a:r>
          </a:p>
          <a:p>
            <a:pPr marL="0" indent="0">
              <a:buNone/>
            </a:pPr>
            <a:endParaRPr lang="es-MX" sz="2000" dirty="0" smtClean="0"/>
          </a:p>
          <a:p>
            <a:pPr marL="0" indent="0">
              <a:buNone/>
            </a:pPr>
            <a:r>
              <a:rPr lang="es-MX" sz="2000" dirty="0" smtClean="0"/>
              <a:t>Para </a:t>
            </a:r>
            <a:r>
              <a:rPr lang="es-MX" sz="2000" dirty="0"/>
              <a:t>algunos sistemas, puede haber un mapeo obvio entre las entidades del mundo real y los objetos del </a:t>
            </a:r>
            <a:r>
              <a:rPr lang="es-MX" sz="2000" dirty="0" smtClean="0"/>
              <a:t>sistema.</a:t>
            </a:r>
            <a:endParaRPr lang="es-MX" sz="2000" dirty="0"/>
          </a:p>
        </p:txBody>
      </p:sp>
    </p:spTree>
    <p:extLst>
      <p:ext uri="{BB962C8B-B14F-4D97-AF65-F5344CB8AC3E}">
        <p14:creationId xmlns:p14="http://schemas.microsoft.com/office/powerpoint/2010/main" val="22668456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6D22F896-40B5-4ADD-8801-0D06FADFA095}" type="slidenum">
              <a:rPr lang="en-US" smtClean="0"/>
              <a:t>11</a:t>
            </a:fld>
            <a:endParaRPr lang="en-US" dirty="0"/>
          </a:p>
        </p:txBody>
      </p:sp>
      <p:sp>
        <p:nvSpPr>
          <p:cNvPr id="5" name="1 Título"/>
          <p:cNvSpPr>
            <a:spLocks noGrp="1"/>
          </p:cNvSpPr>
          <p:nvPr>
            <p:ph type="title"/>
          </p:nvPr>
        </p:nvSpPr>
        <p:spPr>
          <a:xfrm>
            <a:off x="579549" y="286603"/>
            <a:ext cx="10576131" cy="1450757"/>
          </a:xfrm>
        </p:spPr>
        <p:txBody>
          <a:bodyPr>
            <a:normAutofit/>
          </a:bodyPr>
          <a:lstStyle/>
          <a:p>
            <a:r>
              <a:rPr lang="es-MX" sz="4000" dirty="0">
                <a:latin typeface="Georgia" panose="02040502050405020303" pitchFamily="18" charset="0"/>
              </a:rPr>
              <a:t>Componentes del Diseño Orientado a Objetos</a:t>
            </a:r>
          </a:p>
        </p:txBody>
      </p:sp>
      <p:sp>
        <p:nvSpPr>
          <p:cNvPr id="6" name="2 Marcador de contenido"/>
          <p:cNvSpPr>
            <a:spLocks noGrp="1"/>
          </p:cNvSpPr>
          <p:nvPr>
            <p:ph idx="1"/>
          </p:nvPr>
        </p:nvSpPr>
        <p:spPr>
          <a:xfrm>
            <a:off x="1097280" y="1845734"/>
            <a:ext cx="10058400" cy="4023360"/>
          </a:xfrm>
        </p:spPr>
        <p:txBody>
          <a:bodyPr>
            <a:normAutofit/>
          </a:bodyPr>
          <a:lstStyle/>
          <a:p>
            <a:r>
              <a:rPr lang="es-MX" sz="2000" dirty="0" smtClean="0">
                <a:latin typeface="Georgia" panose="02040502050405020303" pitchFamily="18" charset="0"/>
              </a:rPr>
              <a:t>La </a:t>
            </a:r>
            <a:r>
              <a:rPr lang="es-MX" sz="2000" dirty="0">
                <a:latin typeface="Georgia" panose="02040502050405020303" pitchFamily="18" charset="0"/>
              </a:rPr>
              <a:t>identificación de objetos, sus atributos </a:t>
            </a:r>
            <a:r>
              <a:rPr lang="es-MX" sz="2000" dirty="0" smtClean="0">
                <a:latin typeface="Georgia" panose="02040502050405020303" pitchFamily="18" charset="0"/>
              </a:rPr>
              <a:t>.</a:t>
            </a:r>
            <a:endParaRPr lang="es-MX" sz="2000" dirty="0">
              <a:latin typeface="Georgia" panose="02040502050405020303" pitchFamily="18" charset="0"/>
            </a:endParaRPr>
          </a:p>
          <a:p>
            <a:endParaRPr lang="es-MX" sz="2000" dirty="0" smtClean="0">
              <a:latin typeface="Georgia" panose="02040502050405020303" pitchFamily="18" charset="0"/>
            </a:endParaRPr>
          </a:p>
          <a:p>
            <a:r>
              <a:rPr lang="es-MX" sz="2000" dirty="0" smtClean="0">
                <a:latin typeface="Georgia" panose="02040502050405020303" pitchFamily="18" charset="0"/>
              </a:rPr>
              <a:t>La </a:t>
            </a:r>
            <a:r>
              <a:rPr lang="es-MX" sz="2000" dirty="0">
                <a:latin typeface="Georgia" panose="02040502050405020303" pitchFamily="18" charset="0"/>
              </a:rPr>
              <a:t>organización de objetos dentro de una jerarquía </a:t>
            </a:r>
            <a:r>
              <a:rPr lang="es-MX" sz="2000" dirty="0" smtClean="0">
                <a:latin typeface="Georgia" panose="02040502050405020303" pitchFamily="18" charset="0"/>
              </a:rPr>
              <a:t> .</a:t>
            </a:r>
          </a:p>
          <a:p>
            <a:endParaRPr lang="es-MX" sz="2000" dirty="0" smtClean="0">
              <a:latin typeface="Georgia" panose="02040502050405020303" pitchFamily="18" charset="0"/>
            </a:endParaRPr>
          </a:p>
          <a:p>
            <a:r>
              <a:rPr lang="es-MX" sz="2000" dirty="0" smtClean="0">
                <a:latin typeface="Georgia" panose="02040502050405020303" pitchFamily="18" charset="0"/>
              </a:rPr>
              <a:t>La </a:t>
            </a:r>
            <a:r>
              <a:rPr lang="es-MX" sz="2000" dirty="0">
                <a:latin typeface="Georgia" panose="02040502050405020303" pitchFamily="18" charset="0"/>
              </a:rPr>
              <a:t>construcción de descripciones </a:t>
            </a:r>
            <a:r>
              <a:rPr lang="es-MX" sz="2000" dirty="0" smtClean="0">
                <a:latin typeface="Georgia" panose="02040502050405020303" pitchFamily="18" charset="0"/>
              </a:rPr>
              <a:t>de los  </a:t>
            </a:r>
            <a:r>
              <a:rPr lang="es-MX" sz="2000" dirty="0">
                <a:latin typeface="Georgia" panose="02040502050405020303" pitchFamily="18" charset="0"/>
              </a:rPr>
              <a:t>objetos que </a:t>
            </a:r>
            <a:r>
              <a:rPr lang="es-MX" sz="2000" dirty="0" smtClean="0">
                <a:latin typeface="Georgia" panose="02040502050405020303" pitchFamily="18" charset="0"/>
              </a:rPr>
              <a:t>muestren  que  representa .</a:t>
            </a:r>
          </a:p>
          <a:p>
            <a:endParaRPr lang="es-MX" sz="2000" dirty="0" smtClean="0">
              <a:latin typeface="Georgia" panose="02040502050405020303" pitchFamily="18" charset="0"/>
            </a:endParaRPr>
          </a:p>
          <a:p>
            <a:r>
              <a:rPr lang="es-MX" sz="2000" dirty="0" smtClean="0">
                <a:latin typeface="Georgia" panose="02040502050405020303" pitchFamily="18" charset="0"/>
              </a:rPr>
              <a:t>La </a:t>
            </a:r>
            <a:r>
              <a:rPr lang="es-MX" sz="2000" dirty="0">
                <a:latin typeface="Georgia" panose="02040502050405020303" pitchFamily="18" charset="0"/>
              </a:rPr>
              <a:t>especificación </a:t>
            </a:r>
            <a:r>
              <a:rPr lang="es-MX" sz="2000" dirty="0" smtClean="0">
                <a:latin typeface="Georgia" panose="02040502050405020303" pitchFamily="18" charset="0"/>
              </a:rPr>
              <a:t>de  los objetos</a:t>
            </a:r>
            <a:r>
              <a:rPr lang="es-MX" sz="2000" dirty="0">
                <a:latin typeface="Georgia" panose="02040502050405020303" pitchFamily="18" charset="0"/>
              </a:rPr>
              <a:t>.</a:t>
            </a:r>
          </a:p>
        </p:txBody>
      </p:sp>
    </p:spTree>
    <p:extLst>
      <p:ext uri="{BB962C8B-B14F-4D97-AF65-F5344CB8AC3E}">
        <p14:creationId xmlns:p14="http://schemas.microsoft.com/office/powerpoint/2010/main" val="14461971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0774" y="2889384"/>
            <a:ext cx="10515600" cy="1325563"/>
          </a:xfrm>
        </p:spPr>
        <p:txBody>
          <a:bodyPr>
            <a:normAutofit/>
          </a:bodyPr>
          <a:lstStyle/>
          <a:p>
            <a:r>
              <a:rPr lang="es-MX" sz="4800" dirty="0" smtClean="0"/>
              <a:t>Algo más que decir . . .</a:t>
            </a:r>
            <a:endParaRPr lang="es-MX" sz="4800"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3066267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Patrones de diseño	</a:t>
            </a:r>
            <a:endParaRPr lang="es-MX" dirty="0"/>
          </a:p>
        </p:txBody>
      </p:sp>
      <p:sp>
        <p:nvSpPr>
          <p:cNvPr id="3" name="Marcador de contenido 2"/>
          <p:cNvSpPr>
            <a:spLocks noGrp="1"/>
          </p:cNvSpPr>
          <p:nvPr>
            <p:ph idx="1"/>
          </p:nvPr>
        </p:nvSpPr>
        <p:spPr/>
        <p:txBody>
          <a:bodyPr>
            <a:normAutofit/>
          </a:bodyPr>
          <a:lstStyle/>
          <a:p>
            <a:pPr marL="0" indent="0" algn="just">
              <a:buNone/>
            </a:pPr>
            <a:r>
              <a:rPr lang="es-MX" sz="2000" dirty="0" smtClean="0"/>
              <a:t>Los patrones de diseño definen un </a:t>
            </a:r>
            <a:r>
              <a:rPr lang="es-MX" sz="2000" u="sng" dirty="0" smtClean="0"/>
              <a:t>problema</a:t>
            </a:r>
            <a:r>
              <a:rPr lang="es-MX" sz="2000" dirty="0" smtClean="0"/>
              <a:t> que ocurre una y otra vez en desarrollo de software, así como la </a:t>
            </a:r>
            <a:r>
              <a:rPr lang="es-MX" sz="2000" u="sng" dirty="0" smtClean="0"/>
              <a:t>solución</a:t>
            </a:r>
            <a:r>
              <a:rPr lang="es-MX" sz="2000" dirty="0" smtClean="0"/>
              <a:t> a este problema. De tal forma que la solución pueda ser aplicada todas las veces que sean necesarias, sin pensar soluciones diferentes cada vez.</a:t>
            </a:r>
          </a:p>
          <a:p>
            <a:pPr marL="0" indent="0" algn="just">
              <a:buNone/>
            </a:pPr>
            <a:r>
              <a:rPr lang="es-MX" sz="2000" dirty="0" smtClean="0"/>
              <a:t>Ejemplo: En un software convencional de escritorio existe una GUI que permite introducir datos que son almacenados en memoria, para luego ser procesados para dar un resultado visible al usuario. En este caso el problema es la comunicación entre el usuario y nuestro sistema que procesa los datos.</a:t>
            </a:r>
            <a:endParaRPr lang="es-MX" sz="2000"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13</a:t>
            </a:fld>
            <a:endParaRPr lang="en-US" dirty="0"/>
          </a:p>
        </p:txBody>
      </p:sp>
      <p:sp>
        <p:nvSpPr>
          <p:cNvPr id="5" name="Rectángulo 4"/>
          <p:cNvSpPr/>
          <p:nvPr/>
        </p:nvSpPr>
        <p:spPr>
          <a:xfrm>
            <a:off x="4727804" y="4610137"/>
            <a:ext cx="2186609"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Intermediario</a:t>
            </a:r>
          </a:p>
          <a:p>
            <a:pPr algn="ctr"/>
            <a:r>
              <a:rPr lang="es-MX" dirty="0" smtClean="0"/>
              <a:t>(Almacena datos)</a:t>
            </a:r>
            <a:endParaRPr lang="es-MX" dirty="0"/>
          </a:p>
        </p:txBody>
      </p:sp>
      <p:sp>
        <p:nvSpPr>
          <p:cNvPr id="6" name="Elipse 5"/>
          <p:cNvSpPr/>
          <p:nvPr/>
        </p:nvSpPr>
        <p:spPr>
          <a:xfrm>
            <a:off x="464861" y="4636641"/>
            <a:ext cx="2107096" cy="1166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GUI</a:t>
            </a:r>
            <a:endParaRPr lang="es-MX" dirty="0"/>
          </a:p>
        </p:txBody>
      </p:sp>
      <p:sp>
        <p:nvSpPr>
          <p:cNvPr id="9" name="Elipse 8"/>
          <p:cNvSpPr/>
          <p:nvPr/>
        </p:nvSpPr>
        <p:spPr>
          <a:xfrm>
            <a:off x="9119011" y="4636641"/>
            <a:ext cx="2444631" cy="1166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Procesamiento</a:t>
            </a:r>
            <a:endParaRPr lang="es-MX" dirty="0"/>
          </a:p>
        </p:txBody>
      </p:sp>
      <p:sp>
        <p:nvSpPr>
          <p:cNvPr id="12" name="Flecha izquierda y derecha 11"/>
          <p:cNvSpPr/>
          <p:nvPr/>
        </p:nvSpPr>
        <p:spPr>
          <a:xfrm>
            <a:off x="7485780" y="4977421"/>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Datos</a:t>
            </a:r>
            <a:endParaRPr lang="es-MX" dirty="0"/>
          </a:p>
        </p:txBody>
      </p:sp>
      <p:sp>
        <p:nvSpPr>
          <p:cNvPr id="13" name="Flecha izquierda y derecha 12"/>
          <p:cNvSpPr/>
          <p:nvPr/>
        </p:nvSpPr>
        <p:spPr>
          <a:xfrm>
            <a:off x="3071681" y="4977421"/>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Datos</a:t>
            </a:r>
            <a:endParaRPr lang="es-MX" dirty="0"/>
          </a:p>
        </p:txBody>
      </p:sp>
    </p:spTree>
    <p:extLst>
      <p:ext uri="{BB962C8B-B14F-4D97-AF65-F5344CB8AC3E}">
        <p14:creationId xmlns:p14="http://schemas.microsoft.com/office/powerpoint/2010/main" val="221347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Elementos del patrón de diseño</a:t>
            </a:r>
            <a:endParaRPr lang="es-MX" dirty="0"/>
          </a:p>
        </p:txBody>
      </p:sp>
      <p:sp>
        <p:nvSpPr>
          <p:cNvPr id="3" name="Marcador de contenido 2"/>
          <p:cNvSpPr>
            <a:spLocks noGrp="1"/>
          </p:cNvSpPr>
          <p:nvPr>
            <p:ph idx="1"/>
          </p:nvPr>
        </p:nvSpPr>
        <p:spPr>
          <a:xfrm>
            <a:off x="1097280" y="1845734"/>
            <a:ext cx="10058400" cy="4369536"/>
          </a:xfrm>
        </p:spPr>
        <p:txBody>
          <a:bodyPr>
            <a:noAutofit/>
          </a:bodyPr>
          <a:lstStyle/>
          <a:p>
            <a:pPr marL="201168" lvl="1" indent="0">
              <a:buNone/>
            </a:pPr>
            <a:r>
              <a:rPr lang="es-MX" sz="2000" u="sng" dirty="0" smtClean="0"/>
              <a:t>Nombre</a:t>
            </a:r>
            <a:r>
              <a:rPr lang="es-MX" sz="2000" dirty="0" smtClean="0"/>
              <a:t> </a:t>
            </a:r>
          </a:p>
          <a:p>
            <a:pPr marL="201168" lvl="1" indent="0" algn="just">
              <a:buNone/>
            </a:pPr>
            <a:r>
              <a:rPr lang="es-MX" sz="2000" dirty="0" smtClean="0"/>
              <a:t>Permite describir en una o dos palabras, un problema junto con sus soluciones y consecuencias. Es importante tener en cuenta el nombre de los patrones a utilizar para generar una documentación apropiada de nuestro software.</a:t>
            </a:r>
          </a:p>
          <a:p>
            <a:pPr marL="201168" lvl="1" indent="0">
              <a:buNone/>
            </a:pPr>
            <a:r>
              <a:rPr lang="es-MX" sz="2000" u="sng" dirty="0" smtClean="0"/>
              <a:t>Problema</a:t>
            </a:r>
          </a:p>
          <a:p>
            <a:pPr marL="201168" lvl="1" indent="0" algn="just">
              <a:buNone/>
            </a:pPr>
            <a:r>
              <a:rPr lang="es-MX" sz="2000" dirty="0" smtClean="0"/>
              <a:t>Especifica cuándo aplicar el patrón, además del contexto de la problemática por la cual se necesita un patrón. En la mayoría de los casos el problema incluye una serie de condiciones que necesitan cumplirse para  que tenga sentido aplicar el patrón.</a:t>
            </a:r>
          </a:p>
          <a:p>
            <a:pPr marL="201168" lvl="1" indent="0" algn="just">
              <a:buNone/>
            </a:pPr>
            <a:r>
              <a:rPr lang="es-MX" sz="2000" u="sng" dirty="0" smtClean="0"/>
              <a:t>Solución</a:t>
            </a:r>
          </a:p>
          <a:p>
            <a:pPr marL="201168" lvl="1" indent="0" algn="just">
              <a:buNone/>
            </a:pPr>
            <a:r>
              <a:rPr lang="es-MX" sz="2000" dirty="0" smtClean="0"/>
              <a:t>Es el patrón en sí. Proporciona una descripción general sobre los elementos que interactuarán para resolver el problema, es decir, clases y objetos.</a:t>
            </a:r>
          </a:p>
          <a:p>
            <a:pPr marL="201168" lvl="1" indent="0" algn="just">
              <a:buNone/>
            </a:pPr>
            <a:r>
              <a:rPr lang="es-MX" sz="2000" u="sng" dirty="0" smtClean="0"/>
              <a:t>Consecuencias</a:t>
            </a:r>
          </a:p>
          <a:p>
            <a:pPr marL="201168" lvl="1" indent="0" algn="just">
              <a:buNone/>
            </a:pPr>
            <a:r>
              <a:rPr lang="es-MX" sz="2000" dirty="0" smtClean="0"/>
              <a:t>Son los resultados, ventajas y desventajas de aplicar el patrón.</a:t>
            </a:r>
            <a:endParaRPr lang="es-MX" sz="2000"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39280021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8338" y="2666521"/>
            <a:ext cx="10534917" cy="1491177"/>
          </a:xfrm>
        </p:spPr>
        <p:txBody>
          <a:bodyPr>
            <a:normAutofit/>
          </a:bodyPr>
          <a:lstStyle/>
          <a:p>
            <a:r>
              <a:rPr lang="es-MX" sz="4800" dirty="0" smtClean="0"/>
              <a:t>Algunos patrones comunes de diseño</a:t>
            </a:r>
            <a:endParaRPr lang="es-MX" sz="4800"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2734379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Modelo –Vista – Controlador (MVC)</a:t>
            </a:r>
            <a:endParaRPr lang="es-MX" dirty="0"/>
          </a:p>
        </p:txBody>
      </p:sp>
      <p:sp>
        <p:nvSpPr>
          <p:cNvPr id="3" name="Marcador de contenido 2"/>
          <p:cNvSpPr>
            <a:spLocks noGrp="1"/>
          </p:cNvSpPr>
          <p:nvPr>
            <p:ph idx="1"/>
          </p:nvPr>
        </p:nvSpPr>
        <p:spPr/>
        <p:txBody>
          <a:bodyPr>
            <a:normAutofit/>
          </a:bodyPr>
          <a:lstStyle/>
          <a:p>
            <a:pPr marL="0" indent="0">
              <a:buNone/>
            </a:pPr>
            <a:r>
              <a:rPr lang="es-MX" sz="2000" dirty="0" smtClean="0"/>
              <a:t>Este patrón separa la creación de softwares con GUI en tres componentes esenciales, los cuales podemos observar en la siguiente figura:</a:t>
            </a:r>
          </a:p>
          <a:p>
            <a:pPr marL="0" indent="0">
              <a:buNone/>
            </a:pPr>
            <a:endParaRPr lang="es-MX" sz="2000" dirty="0"/>
          </a:p>
          <a:p>
            <a:pPr marL="0" indent="0">
              <a:buNone/>
            </a:pPr>
            <a:endParaRPr lang="es-MX" sz="2000"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16</a:t>
            </a:fld>
            <a:endParaRPr lang="en-US" dirty="0"/>
          </a:p>
        </p:txBody>
      </p:sp>
      <p:graphicFrame>
        <p:nvGraphicFramePr>
          <p:cNvPr id="11" name="Diagrama 10"/>
          <p:cNvGraphicFramePr/>
          <p:nvPr>
            <p:extLst>
              <p:ext uri="{D42A27DB-BD31-4B8C-83A1-F6EECF244321}">
                <p14:modId xmlns:p14="http://schemas.microsoft.com/office/powerpoint/2010/main" val="773158257"/>
              </p:ext>
            </p:extLst>
          </p:nvPr>
        </p:nvGraphicFramePr>
        <p:xfrm>
          <a:off x="2186546" y="2717441"/>
          <a:ext cx="7846095" cy="4004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uadroTexto 11"/>
          <p:cNvSpPr txBox="1"/>
          <p:nvPr/>
        </p:nvSpPr>
        <p:spPr>
          <a:xfrm>
            <a:off x="3430072" y="3394497"/>
            <a:ext cx="1197735" cy="369332"/>
          </a:xfrm>
          <a:prstGeom prst="rect">
            <a:avLst/>
          </a:prstGeom>
          <a:noFill/>
        </p:spPr>
        <p:txBody>
          <a:bodyPr wrap="square" rtlCol="0">
            <a:spAutoFit/>
          </a:bodyPr>
          <a:lstStyle/>
          <a:p>
            <a:r>
              <a:rPr lang="es-MX" dirty="0" smtClean="0"/>
              <a:t>Manipula</a:t>
            </a:r>
            <a:endParaRPr lang="es-MX" dirty="0"/>
          </a:p>
        </p:txBody>
      </p:sp>
      <p:sp>
        <p:nvSpPr>
          <p:cNvPr id="13" name="CuadroTexto 12"/>
          <p:cNvSpPr txBox="1"/>
          <p:nvPr/>
        </p:nvSpPr>
        <p:spPr>
          <a:xfrm>
            <a:off x="4028940" y="5559383"/>
            <a:ext cx="598867" cy="369332"/>
          </a:xfrm>
          <a:prstGeom prst="rect">
            <a:avLst/>
          </a:prstGeom>
          <a:noFill/>
        </p:spPr>
        <p:txBody>
          <a:bodyPr wrap="square" rtlCol="0">
            <a:spAutoFit/>
          </a:bodyPr>
          <a:lstStyle/>
          <a:p>
            <a:r>
              <a:rPr lang="es-MX" dirty="0" smtClean="0"/>
              <a:t>Usa</a:t>
            </a:r>
            <a:endParaRPr lang="es-MX" dirty="0"/>
          </a:p>
        </p:txBody>
      </p:sp>
      <p:sp>
        <p:nvSpPr>
          <p:cNvPr id="14" name="CuadroTexto 13"/>
          <p:cNvSpPr txBox="1"/>
          <p:nvPr/>
        </p:nvSpPr>
        <p:spPr>
          <a:xfrm>
            <a:off x="7596388" y="5561528"/>
            <a:ext cx="1405944" cy="369332"/>
          </a:xfrm>
          <a:prstGeom prst="rect">
            <a:avLst/>
          </a:prstGeom>
          <a:noFill/>
        </p:spPr>
        <p:txBody>
          <a:bodyPr wrap="square" rtlCol="0">
            <a:spAutoFit/>
          </a:bodyPr>
          <a:lstStyle/>
          <a:p>
            <a:r>
              <a:rPr lang="es-MX" dirty="0" smtClean="0"/>
              <a:t>Se muestra</a:t>
            </a:r>
            <a:endParaRPr lang="es-MX" dirty="0"/>
          </a:p>
        </p:txBody>
      </p:sp>
      <p:sp>
        <p:nvSpPr>
          <p:cNvPr id="15" name="CuadroTexto 14"/>
          <p:cNvSpPr txBox="1"/>
          <p:nvPr/>
        </p:nvSpPr>
        <p:spPr>
          <a:xfrm>
            <a:off x="7789570" y="3324245"/>
            <a:ext cx="1212762" cy="369332"/>
          </a:xfrm>
          <a:prstGeom prst="rect">
            <a:avLst/>
          </a:prstGeom>
          <a:noFill/>
        </p:spPr>
        <p:txBody>
          <a:bodyPr wrap="square" rtlCol="0">
            <a:spAutoFit/>
          </a:bodyPr>
          <a:lstStyle/>
          <a:p>
            <a:r>
              <a:rPr lang="es-MX" dirty="0" smtClean="0"/>
              <a:t>Actualiza</a:t>
            </a:r>
            <a:endParaRPr lang="es-MX" dirty="0"/>
          </a:p>
        </p:txBody>
      </p:sp>
    </p:spTree>
    <p:extLst>
      <p:ext uri="{BB962C8B-B14F-4D97-AF65-F5344CB8AC3E}">
        <p14:creationId xmlns:p14="http://schemas.microsoft.com/office/powerpoint/2010/main" val="29578328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011239"/>
          </a:xfrm>
        </p:spPr>
        <p:txBody>
          <a:bodyPr/>
          <a:lstStyle/>
          <a:p>
            <a:r>
              <a:rPr lang="es-MX" dirty="0" smtClean="0"/>
              <a:t>Singleton</a:t>
            </a:r>
            <a:endParaRPr lang="es-MX" dirty="0"/>
          </a:p>
        </p:txBody>
      </p:sp>
      <p:sp>
        <p:nvSpPr>
          <p:cNvPr id="3" name="Marcador de contenido 2"/>
          <p:cNvSpPr>
            <a:spLocks noGrp="1"/>
          </p:cNvSpPr>
          <p:nvPr>
            <p:ph idx="1"/>
          </p:nvPr>
        </p:nvSpPr>
        <p:spPr>
          <a:xfrm>
            <a:off x="838200" y="1376364"/>
            <a:ext cx="10515600" cy="1431230"/>
          </a:xfrm>
        </p:spPr>
        <p:txBody>
          <a:bodyPr>
            <a:normAutofit/>
          </a:bodyPr>
          <a:lstStyle/>
          <a:p>
            <a:pPr marL="0" indent="0">
              <a:buNone/>
            </a:pPr>
            <a:r>
              <a:rPr lang="es-MX" sz="2000" dirty="0" smtClean="0"/>
              <a:t>Este patrón garantiza que una clase tenga únicamente una instancia durante la ejecución de nuestro software, proporcionando un punto de acceso global a ella.</a:t>
            </a:r>
            <a:endParaRPr lang="es-MX" sz="2000" dirty="0"/>
          </a:p>
          <a:p>
            <a:pPr marL="0" indent="0">
              <a:buNone/>
            </a:pPr>
            <a:r>
              <a:rPr lang="es-MX" sz="2000" dirty="0" smtClean="0"/>
              <a:t>Es oportuno utilizarlo especialmente cuando se tienen motores complejos representados en una clase extensa.</a:t>
            </a:r>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17</a:t>
            </a:fld>
            <a:endParaRPr lang="en-U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016" y="2580362"/>
            <a:ext cx="7832032" cy="4158579"/>
          </a:xfrm>
          <a:prstGeom prst="rect">
            <a:avLst/>
          </a:prstGeom>
        </p:spPr>
      </p:pic>
      <p:sp>
        <p:nvSpPr>
          <p:cNvPr id="6" name="CuadroTexto 5"/>
          <p:cNvSpPr txBox="1"/>
          <p:nvPr/>
        </p:nvSpPr>
        <p:spPr>
          <a:xfrm>
            <a:off x="695459" y="3136157"/>
            <a:ext cx="3129566" cy="3046988"/>
          </a:xfrm>
          <a:prstGeom prst="rect">
            <a:avLst/>
          </a:prstGeom>
          <a:noFill/>
        </p:spPr>
        <p:txBody>
          <a:bodyPr wrap="square" rtlCol="0">
            <a:spAutoFit/>
          </a:bodyPr>
          <a:lstStyle/>
          <a:p>
            <a:pPr algn="just"/>
            <a:r>
              <a:rPr lang="es-MX" sz="1600" dirty="0" smtClean="0"/>
              <a:t>Ejemplo:</a:t>
            </a:r>
          </a:p>
          <a:p>
            <a:pPr algn="just"/>
            <a:r>
              <a:rPr lang="es-MX" sz="1600" dirty="0" smtClean="0"/>
              <a:t>En el diagrama a bloques se muestra un sistema “Traductor” de una expresión matemática a un conjunto de instrucciones. No hay necesidad que existan varios objetos de una clase que represente a éste sistema, solo es necesaria una, ya que solo se analizará una expresión a la vez y el sistema siempre tendrá el mismo comportamiento.</a:t>
            </a:r>
          </a:p>
        </p:txBody>
      </p:sp>
    </p:spTree>
    <p:extLst>
      <p:ext uri="{BB962C8B-B14F-4D97-AF65-F5344CB8AC3E}">
        <p14:creationId xmlns:p14="http://schemas.microsoft.com/office/powerpoint/2010/main" val="6267609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845489"/>
          </a:xfrm>
        </p:spPr>
        <p:txBody>
          <a:bodyPr/>
          <a:lstStyle/>
          <a:p>
            <a:r>
              <a:rPr lang="es-MX" dirty="0" smtClean="0"/>
              <a:t>Iterador</a:t>
            </a:r>
            <a:endParaRPr lang="es-MX" dirty="0"/>
          </a:p>
        </p:txBody>
      </p:sp>
      <p:sp>
        <p:nvSpPr>
          <p:cNvPr id="3" name="Marcador de contenido 2"/>
          <p:cNvSpPr>
            <a:spLocks noGrp="1"/>
          </p:cNvSpPr>
          <p:nvPr>
            <p:ph idx="1"/>
          </p:nvPr>
        </p:nvSpPr>
        <p:spPr>
          <a:xfrm>
            <a:off x="838200" y="1365161"/>
            <a:ext cx="10515600" cy="4811802"/>
          </a:xfrm>
        </p:spPr>
        <p:txBody>
          <a:bodyPr>
            <a:normAutofit/>
          </a:bodyPr>
          <a:lstStyle/>
          <a:p>
            <a:pPr marL="0" indent="0" algn="just">
              <a:buNone/>
            </a:pPr>
            <a:r>
              <a:rPr lang="es-MX" sz="2000" dirty="0" smtClean="0"/>
              <a:t>Este patrón se usa cuando se necesita proveer acceso a los elementos contenidos en una estructura de datos, pero sin exponer la estructura interna de la misma.</a:t>
            </a:r>
          </a:p>
          <a:p>
            <a:pPr marL="0" indent="0" algn="just">
              <a:buNone/>
            </a:pPr>
            <a:endParaRPr lang="es-MX" sz="2000" dirty="0"/>
          </a:p>
          <a:p>
            <a:pPr marL="0" indent="0" algn="just">
              <a:buNone/>
            </a:pPr>
            <a:r>
              <a:rPr lang="es-MX" sz="2000" dirty="0" smtClean="0"/>
              <a:t>Por ejemplo, en una lista ligada simple cada nodo, además de contener información acerca del objeto contenido, también almacena un apuntador a una nodo siguiente. La información sobre este apuntador es innecesaria para si solo se necesita acceder a los objetos contenidos.</a:t>
            </a:r>
          </a:p>
          <a:p>
            <a:pPr marL="0" indent="0" algn="just">
              <a:buNone/>
            </a:pPr>
            <a:endParaRPr lang="es-MX" sz="2000" dirty="0"/>
          </a:p>
          <a:p>
            <a:pPr marL="0" indent="0" algn="just">
              <a:buNone/>
            </a:pPr>
            <a:r>
              <a:rPr lang="es-MX" sz="2000" dirty="0" smtClean="0"/>
              <a:t>En este sentido el iterador es un objeto auxiliar que permite acceder exclusivamente a los elementos almacenados en el contenedor, y en la mayoría de los casos iterar sobre éste</a:t>
            </a:r>
            <a:r>
              <a:rPr lang="es-MX" sz="2000" dirty="0" smtClean="0"/>
              <a:t>.</a:t>
            </a:r>
          </a:p>
          <a:p>
            <a:pPr marL="0" indent="0" algn="just">
              <a:buNone/>
            </a:pPr>
            <a:endParaRPr lang="es-MX" sz="2000" dirty="0"/>
          </a:p>
          <a:p>
            <a:pPr marL="0" indent="0" algn="just">
              <a:buNone/>
            </a:pPr>
            <a:endParaRPr lang="es-MX" sz="2000" dirty="0" smtClean="0"/>
          </a:p>
          <a:p>
            <a:pPr marL="0" indent="0" algn="just">
              <a:buNone/>
            </a:pPr>
            <a:r>
              <a:rPr lang="es-MX" sz="2000" dirty="0" smtClean="0"/>
              <a:t>¿Quién usa este patrón? C++ STL, Java API, C# .NET</a:t>
            </a:r>
            <a:r>
              <a:rPr lang="es-MX" sz="2000" smtClean="0"/>
              <a:t>, etc.</a:t>
            </a:r>
            <a:endParaRPr lang="es-MX" sz="2000" dirty="0" smtClean="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370189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90471" y="2657564"/>
            <a:ext cx="10515600" cy="1325563"/>
          </a:xfrm>
        </p:spPr>
        <p:txBody>
          <a:bodyPr>
            <a:noAutofit/>
          </a:bodyPr>
          <a:lstStyle/>
          <a:p>
            <a:r>
              <a:rPr lang="es-MX" sz="4800" dirty="0" smtClean="0"/>
              <a:t>Ejemplo práctico del análisis y diseño orientado a objetos</a:t>
            </a:r>
            <a:endParaRPr lang="es-MX" sz="4800"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11714497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Definición de POO</a:t>
            </a:r>
          </a:p>
        </p:txBody>
      </p:sp>
      <p:sp>
        <p:nvSpPr>
          <p:cNvPr id="3" name="Marcador de contenido 2"/>
          <p:cNvSpPr>
            <a:spLocks noGrp="1"/>
          </p:cNvSpPr>
          <p:nvPr>
            <p:ph idx="1"/>
          </p:nvPr>
        </p:nvSpPr>
        <p:spPr>
          <a:xfrm>
            <a:off x="838200" y="1690688"/>
            <a:ext cx="10515600" cy="4351338"/>
          </a:xfrm>
        </p:spPr>
        <p:txBody>
          <a:bodyPr>
            <a:normAutofit/>
          </a:bodyPr>
          <a:lstStyle/>
          <a:p>
            <a:pPr marL="0" indent="0" algn="just">
              <a:buNone/>
            </a:pPr>
            <a:r>
              <a:rPr lang="es-MX" sz="2000" dirty="0"/>
              <a:t>Es un paradigma de </a:t>
            </a:r>
            <a:r>
              <a:rPr lang="es-MX" sz="2000" dirty="0" smtClean="0"/>
              <a:t>programación </a:t>
            </a:r>
            <a:r>
              <a:rPr lang="es-MX" sz="2000" dirty="0"/>
              <a:t>que se basa en la interacción de entes abstractos que </a:t>
            </a:r>
            <a:r>
              <a:rPr lang="es-MX" sz="2000" dirty="0" smtClean="0"/>
              <a:t>poseen características </a:t>
            </a:r>
            <a:r>
              <a:rPr lang="es-MX" sz="2000" dirty="0"/>
              <a:t>inherentes y particulares. Que pertenecen a un tipo especifico y se modelan a través </a:t>
            </a:r>
            <a:r>
              <a:rPr lang="es-MX" sz="2000" dirty="0" smtClean="0"/>
              <a:t>de plantillas</a:t>
            </a:r>
            <a:r>
              <a:rPr lang="es-MX" sz="2000" dirty="0"/>
              <a:t>. Existen conceptos clave para entender el objetivo de este tipo de programación entre los que </a:t>
            </a:r>
            <a:r>
              <a:rPr lang="es-MX" sz="2000" dirty="0" smtClean="0"/>
              <a:t>se </a:t>
            </a:r>
            <a:r>
              <a:rPr lang="es-MX" sz="2000" dirty="0"/>
              <a:t>encuentran</a:t>
            </a:r>
            <a:r>
              <a:rPr lang="es-MX" sz="2000" dirty="0" smtClean="0"/>
              <a:t>:</a:t>
            </a:r>
          </a:p>
          <a:p>
            <a:pPr marL="0" indent="0" algn="just">
              <a:buNone/>
            </a:pPr>
            <a:r>
              <a:rPr lang="es-MX" sz="2000" dirty="0" smtClean="0"/>
              <a:t>- Clase</a:t>
            </a:r>
            <a:endParaRPr lang="es-MX" sz="2000" dirty="0"/>
          </a:p>
          <a:p>
            <a:pPr marL="0" indent="0" algn="just">
              <a:buNone/>
            </a:pPr>
            <a:r>
              <a:rPr lang="es-MX" sz="2000" dirty="0" smtClean="0"/>
              <a:t>- </a:t>
            </a:r>
            <a:r>
              <a:rPr lang="es-MX" sz="2000" dirty="0"/>
              <a:t>Objeto</a:t>
            </a:r>
          </a:p>
          <a:p>
            <a:pPr marL="0" indent="0" algn="just">
              <a:buNone/>
            </a:pPr>
            <a:r>
              <a:rPr lang="es-MX" sz="2000" dirty="0" smtClean="0"/>
              <a:t>- Método</a:t>
            </a:r>
            <a:endParaRPr lang="es-MX" sz="2000" dirty="0"/>
          </a:p>
          <a:p>
            <a:pPr marL="0" indent="0" algn="just">
              <a:buNone/>
            </a:pPr>
            <a:r>
              <a:rPr lang="es-MX" sz="2000" dirty="0" smtClean="0"/>
              <a:t>- Encapsulamiento</a:t>
            </a:r>
            <a:endParaRPr lang="es-MX" sz="2000" dirty="0"/>
          </a:p>
          <a:p>
            <a:pPr marL="0" indent="0" algn="just">
              <a:buNone/>
            </a:pPr>
            <a:r>
              <a:rPr lang="es-MX" sz="2000" dirty="0" smtClean="0"/>
              <a:t>- Herencia</a:t>
            </a:r>
            <a:endParaRPr lang="es-MX" sz="2000" dirty="0"/>
          </a:p>
          <a:p>
            <a:pPr marL="0" indent="0" algn="just">
              <a:buNone/>
            </a:pPr>
            <a:r>
              <a:rPr lang="es-MX" sz="2000" dirty="0" smtClean="0"/>
              <a:t>- Polimorfismo</a:t>
            </a:r>
            <a:endParaRPr lang="es-MX" sz="2000"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a:t>
            </a:fld>
            <a:endParaRPr lang="en-U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637" y="3273287"/>
            <a:ext cx="4226572" cy="2320800"/>
          </a:xfrm>
          <a:prstGeom prst="rect">
            <a:avLst/>
          </a:prstGeom>
          <a:ln>
            <a:solidFill>
              <a:schemeClr val="tx1"/>
            </a:solidFill>
          </a:ln>
        </p:spPr>
      </p:pic>
    </p:spTree>
    <p:extLst>
      <p:ext uri="{BB962C8B-B14F-4D97-AF65-F5344CB8AC3E}">
        <p14:creationId xmlns:p14="http://schemas.microsoft.com/office/powerpoint/2010/main" val="24326037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6D22F896-40B5-4ADD-8801-0D06FADFA095}" type="slidenum">
              <a:rPr lang="en-US" smtClean="0"/>
              <a:t>20</a:t>
            </a:fld>
            <a:endParaRPr lang="en-US" dirty="0"/>
          </a:p>
        </p:txBody>
      </p:sp>
      <p:sp>
        <p:nvSpPr>
          <p:cNvPr id="5" name="1 Título"/>
          <p:cNvSpPr>
            <a:spLocks noGrp="1"/>
          </p:cNvSpPr>
          <p:nvPr>
            <p:ph type="title"/>
          </p:nvPr>
        </p:nvSpPr>
        <p:spPr>
          <a:xfrm>
            <a:off x="1295400" y="443919"/>
            <a:ext cx="10058400" cy="698135"/>
          </a:xfrm>
        </p:spPr>
        <p:txBody>
          <a:bodyPr>
            <a:normAutofit/>
          </a:bodyPr>
          <a:lstStyle/>
          <a:p>
            <a:r>
              <a:rPr lang="es-MX" dirty="0" smtClean="0">
                <a:latin typeface="Georgia" panose="02040502050405020303" pitchFamily="18" charset="0"/>
              </a:rPr>
              <a:t>Análisis</a:t>
            </a:r>
            <a:endParaRPr lang="es-MX" dirty="0">
              <a:latin typeface="Georgia" panose="02040502050405020303" pitchFamily="18" charset="0"/>
            </a:endParaRPr>
          </a:p>
        </p:txBody>
      </p:sp>
      <p:pic>
        <p:nvPicPr>
          <p:cNvPr id="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3118" t="44078" r="45185" b="31659"/>
          <a:stretch/>
        </p:blipFill>
        <p:spPr bwMode="auto">
          <a:xfrm>
            <a:off x="6447692" y="2409726"/>
            <a:ext cx="4325815" cy="2719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923811" y="1469403"/>
            <a:ext cx="4111827" cy="1015663"/>
          </a:xfrm>
          <a:prstGeom prst="rect">
            <a:avLst/>
          </a:prstGeom>
          <a:noFill/>
        </p:spPr>
        <p:txBody>
          <a:bodyPr wrap="square" rtlCol="0">
            <a:spAutoFit/>
          </a:bodyPr>
          <a:lstStyle/>
          <a:p>
            <a:pPr algn="just"/>
            <a:r>
              <a:rPr lang="es-MX" sz="2000" dirty="0" smtClean="0">
                <a:latin typeface="Georgia" panose="02040502050405020303" pitchFamily="18" charset="0"/>
              </a:rPr>
              <a:t>Para administrar una tienda de conveniencia primero definiremos los requerimientos del sistema.</a:t>
            </a:r>
          </a:p>
        </p:txBody>
      </p:sp>
      <p:sp>
        <p:nvSpPr>
          <p:cNvPr id="8" name="7 CuadroTexto"/>
          <p:cNvSpPr txBox="1"/>
          <p:nvPr/>
        </p:nvSpPr>
        <p:spPr>
          <a:xfrm>
            <a:off x="767943" y="2969731"/>
            <a:ext cx="4736124" cy="2862322"/>
          </a:xfrm>
          <a:prstGeom prst="rect">
            <a:avLst/>
          </a:prstGeom>
          <a:noFill/>
        </p:spPr>
        <p:txBody>
          <a:bodyPr wrap="square" rtlCol="0">
            <a:spAutoFit/>
          </a:bodyPr>
          <a:lstStyle/>
          <a:p>
            <a:pPr algn="just"/>
            <a:r>
              <a:rPr lang="es-MX" sz="2000" dirty="0" smtClean="0">
                <a:latin typeface="Georgia" panose="02040502050405020303" pitchFamily="18" charset="0"/>
              </a:rPr>
              <a:t>Se </a:t>
            </a:r>
            <a:r>
              <a:rPr lang="es-MX" sz="2000" dirty="0">
                <a:latin typeface="Georgia" panose="02040502050405020303" pitchFamily="18" charset="0"/>
              </a:rPr>
              <a:t>realizaran el modelado y </a:t>
            </a:r>
            <a:r>
              <a:rPr lang="es-MX" sz="2000" dirty="0" smtClean="0">
                <a:latin typeface="Georgia" panose="02040502050405020303" pitchFamily="18" charset="0"/>
              </a:rPr>
              <a:t>especificación </a:t>
            </a:r>
            <a:r>
              <a:rPr lang="es-MX" sz="2000" dirty="0">
                <a:latin typeface="Georgia" panose="02040502050405020303" pitchFamily="18" charset="0"/>
              </a:rPr>
              <a:t>y </a:t>
            </a:r>
            <a:r>
              <a:rPr lang="es-MX" sz="2000" dirty="0" smtClean="0">
                <a:latin typeface="Georgia" panose="02040502050405020303" pitchFamily="18" charset="0"/>
              </a:rPr>
              <a:t>relación de </a:t>
            </a:r>
            <a:r>
              <a:rPr lang="es-MX" sz="2000" dirty="0">
                <a:latin typeface="Georgia" panose="02040502050405020303" pitchFamily="18" charset="0"/>
              </a:rPr>
              <a:t>todos los componentes y/o requisitos del </a:t>
            </a:r>
            <a:r>
              <a:rPr lang="es-MX" sz="2000" dirty="0" smtClean="0">
                <a:latin typeface="Georgia" panose="02040502050405020303" pitchFamily="18" charset="0"/>
              </a:rPr>
              <a:t>sistema como:</a:t>
            </a:r>
          </a:p>
          <a:p>
            <a:pPr algn="just"/>
            <a:endParaRPr lang="es-MX" sz="2000" dirty="0" smtClean="0">
              <a:latin typeface="Georgia" panose="02040502050405020303" pitchFamily="18" charset="0"/>
            </a:endParaRPr>
          </a:p>
          <a:p>
            <a:pPr algn="just"/>
            <a:r>
              <a:rPr lang="es-MX" sz="2000" dirty="0" smtClean="0">
                <a:latin typeface="Georgia" panose="02040502050405020303" pitchFamily="18" charset="0"/>
              </a:rPr>
              <a:t>  - Como el control de la mercancía</a:t>
            </a:r>
          </a:p>
          <a:p>
            <a:pPr algn="just"/>
            <a:r>
              <a:rPr lang="es-MX" sz="2000" dirty="0" smtClean="0">
                <a:latin typeface="Georgia" panose="02040502050405020303" pitchFamily="18" charset="0"/>
              </a:rPr>
              <a:t>  - Actualización de precios</a:t>
            </a:r>
          </a:p>
          <a:p>
            <a:pPr algn="just"/>
            <a:r>
              <a:rPr lang="es-MX" sz="2000" dirty="0" smtClean="0">
                <a:latin typeface="Georgia" panose="02040502050405020303" pitchFamily="18" charset="0"/>
              </a:rPr>
              <a:t>  - Checar caducidades</a:t>
            </a:r>
          </a:p>
          <a:p>
            <a:pPr algn="just"/>
            <a:r>
              <a:rPr lang="es-MX" sz="2000" dirty="0" smtClean="0">
                <a:latin typeface="Georgia" panose="02040502050405020303" pitchFamily="18" charset="0"/>
              </a:rPr>
              <a:t>  - Entre otros.</a:t>
            </a:r>
          </a:p>
        </p:txBody>
      </p:sp>
    </p:spTree>
    <p:extLst>
      <p:ext uri="{BB962C8B-B14F-4D97-AF65-F5344CB8AC3E}">
        <p14:creationId xmlns:p14="http://schemas.microsoft.com/office/powerpoint/2010/main" val="2583938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6D22F896-40B5-4ADD-8801-0D06FADFA095}" type="slidenum">
              <a:rPr lang="en-US" smtClean="0"/>
              <a:t>21</a:t>
            </a:fld>
            <a:endParaRPr lang="en-US" dirty="0"/>
          </a:p>
        </p:txBody>
      </p:sp>
      <p:sp>
        <p:nvSpPr>
          <p:cNvPr id="5" name="1 Título"/>
          <p:cNvSpPr>
            <a:spLocks noGrp="1"/>
          </p:cNvSpPr>
          <p:nvPr>
            <p:ph type="title"/>
          </p:nvPr>
        </p:nvSpPr>
        <p:spPr>
          <a:xfrm>
            <a:off x="620761" y="541244"/>
            <a:ext cx="6780628" cy="961292"/>
          </a:xfrm>
        </p:spPr>
        <p:txBody>
          <a:bodyPr>
            <a:normAutofit/>
          </a:bodyPr>
          <a:lstStyle/>
          <a:p>
            <a:r>
              <a:rPr lang="es-MX" dirty="0" smtClean="0">
                <a:latin typeface="Georgia" panose="02040502050405020303" pitchFamily="18" charset="0"/>
              </a:rPr>
              <a:t>Diseño</a:t>
            </a:r>
            <a:endParaRPr lang="es-MX" dirty="0">
              <a:latin typeface="Georgia" panose="02040502050405020303" pitchFamily="18" charset="0"/>
            </a:endParaRPr>
          </a:p>
        </p:txBody>
      </p:sp>
      <p:pic>
        <p:nvPicPr>
          <p:cNvPr id="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9103" t="43570" r="45291" b="32139"/>
          <a:stretch/>
        </p:blipFill>
        <p:spPr bwMode="auto">
          <a:xfrm>
            <a:off x="6318738" y="1926858"/>
            <a:ext cx="5709139" cy="2189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926122" y="1957753"/>
            <a:ext cx="4354215" cy="1631216"/>
          </a:xfrm>
          <a:prstGeom prst="rect">
            <a:avLst/>
          </a:prstGeom>
          <a:noFill/>
        </p:spPr>
        <p:txBody>
          <a:bodyPr wrap="square" rtlCol="0">
            <a:spAutoFit/>
          </a:bodyPr>
          <a:lstStyle/>
          <a:p>
            <a:pPr algn="just"/>
            <a:r>
              <a:rPr lang="es-MX" sz="2000" dirty="0" smtClean="0"/>
              <a:t>En el diseño se definirán los objetos con base en los requerimientos del sistema, tomando en cuenta  que cada objeto tiene características diferentes.</a:t>
            </a:r>
            <a:endParaRPr lang="es-MX" sz="2000" dirty="0"/>
          </a:p>
        </p:txBody>
      </p:sp>
      <p:pic>
        <p:nvPicPr>
          <p:cNvPr id="8"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9276" t="48478" r="42882" b="31009"/>
          <a:stretch/>
        </p:blipFill>
        <p:spPr bwMode="auto">
          <a:xfrm>
            <a:off x="211017" y="4220309"/>
            <a:ext cx="5616078" cy="1711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06138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6D22F896-40B5-4ADD-8801-0D06FADFA095}" type="slidenum">
              <a:rPr lang="en-US" smtClean="0"/>
              <a:t>22</a:t>
            </a:fld>
            <a:endParaRPr lang="en-US" dirty="0"/>
          </a:p>
        </p:txBody>
      </p:sp>
      <p:sp>
        <p:nvSpPr>
          <p:cNvPr id="5" name="1 Título"/>
          <p:cNvSpPr>
            <a:spLocks noGrp="1"/>
          </p:cNvSpPr>
          <p:nvPr>
            <p:ph type="title"/>
          </p:nvPr>
        </p:nvSpPr>
        <p:spPr>
          <a:xfrm>
            <a:off x="749550" y="660091"/>
            <a:ext cx="10058400" cy="1178782"/>
          </a:xfrm>
        </p:spPr>
        <p:txBody>
          <a:bodyPr>
            <a:noAutofit/>
          </a:bodyPr>
          <a:lstStyle/>
          <a:p>
            <a:r>
              <a:rPr lang="es-MX" sz="2400" b="1" dirty="0" smtClean="0">
                <a:latin typeface="Georgia" panose="02040502050405020303" pitchFamily="18" charset="0"/>
              </a:rPr>
              <a:t>Especificación de los atributos</a:t>
            </a:r>
            <a:r>
              <a:rPr lang="es-MX" sz="2000" dirty="0" smtClean="0">
                <a:latin typeface="Georgia" panose="02040502050405020303" pitchFamily="18" charset="0"/>
              </a:rPr>
              <a:t/>
            </a:r>
            <a:br>
              <a:rPr lang="es-MX" sz="2000" dirty="0" smtClean="0">
                <a:latin typeface="Georgia" panose="02040502050405020303" pitchFamily="18" charset="0"/>
              </a:rPr>
            </a:br>
            <a:r>
              <a:rPr lang="es-MX" sz="2000" dirty="0">
                <a:latin typeface="Georgia" panose="02040502050405020303" pitchFamily="18" charset="0"/>
              </a:rPr>
              <a:t/>
            </a:r>
            <a:br>
              <a:rPr lang="es-MX" sz="2000" dirty="0">
                <a:latin typeface="Georgia" panose="02040502050405020303" pitchFamily="18" charset="0"/>
              </a:rPr>
            </a:br>
            <a:r>
              <a:rPr lang="es-MX" sz="2000" dirty="0" smtClean="0">
                <a:latin typeface="Georgia" panose="02040502050405020303" pitchFamily="18" charset="0"/>
              </a:rPr>
              <a:t>Cada </a:t>
            </a:r>
            <a:r>
              <a:rPr lang="es-MX" sz="2000" dirty="0">
                <a:latin typeface="Georgia" panose="02040502050405020303" pitchFamily="18" charset="0"/>
              </a:rPr>
              <a:t>objeto tiene </a:t>
            </a:r>
            <a:r>
              <a:rPr lang="es-MX" sz="2000" dirty="0" smtClean="0">
                <a:latin typeface="Georgia" panose="02040502050405020303" pitchFamily="18" charset="0"/>
              </a:rPr>
              <a:t>características </a:t>
            </a:r>
            <a:r>
              <a:rPr lang="es-MX" sz="2000" dirty="0">
                <a:latin typeface="Georgia" panose="02040502050405020303" pitchFamily="18" charset="0"/>
              </a:rPr>
              <a:t>y solo </a:t>
            </a:r>
            <a:r>
              <a:rPr lang="es-MX" sz="2000" dirty="0" smtClean="0">
                <a:latin typeface="Georgia" panose="02040502050405020303" pitchFamily="18" charset="0"/>
              </a:rPr>
              <a:t>se usaran </a:t>
            </a:r>
            <a:r>
              <a:rPr lang="es-MX" sz="2000" dirty="0">
                <a:latin typeface="Georgia" panose="02040502050405020303" pitchFamily="18" charset="0"/>
              </a:rPr>
              <a:t>las que </a:t>
            </a:r>
            <a:br>
              <a:rPr lang="es-MX" sz="2000" dirty="0">
                <a:latin typeface="Georgia" panose="02040502050405020303" pitchFamily="18" charset="0"/>
              </a:rPr>
            </a:br>
            <a:r>
              <a:rPr lang="es-MX" sz="2000" dirty="0">
                <a:latin typeface="Georgia" panose="02040502050405020303" pitchFamily="18" charset="0"/>
              </a:rPr>
              <a:t>interesen del problema. </a:t>
            </a:r>
          </a:p>
        </p:txBody>
      </p:sp>
      <p:pic>
        <p:nvPicPr>
          <p:cNvPr id="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9104" t="41239" r="53862" b="43607"/>
          <a:stretch/>
        </p:blipFill>
        <p:spPr bwMode="auto">
          <a:xfrm>
            <a:off x="1055077" y="2297723"/>
            <a:ext cx="8072017" cy="2543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03014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6D22F896-40B5-4ADD-8801-0D06FADFA095}" type="slidenum">
              <a:rPr lang="en-US" smtClean="0"/>
              <a:t>23</a:t>
            </a:fld>
            <a:endParaRPr lang="en-US" dirty="0"/>
          </a:p>
        </p:txBody>
      </p:sp>
      <p:sp>
        <p:nvSpPr>
          <p:cNvPr id="5" name="1 Título"/>
          <p:cNvSpPr>
            <a:spLocks noGrp="1"/>
          </p:cNvSpPr>
          <p:nvPr>
            <p:ph type="title"/>
          </p:nvPr>
        </p:nvSpPr>
        <p:spPr>
          <a:xfrm>
            <a:off x="942732" y="1053674"/>
            <a:ext cx="9759611" cy="1424965"/>
          </a:xfrm>
        </p:spPr>
        <p:txBody>
          <a:bodyPr>
            <a:noAutofit/>
          </a:bodyPr>
          <a:lstStyle/>
          <a:p>
            <a:r>
              <a:rPr lang="es-MX" sz="2400" b="1" dirty="0" smtClean="0">
                <a:latin typeface="Georgia" panose="02040502050405020303" pitchFamily="18" charset="0"/>
              </a:rPr>
              <a:t>Especificaremos que acciones pueden realizar los objetos:</a:t>
            </a:r>
            <a:br>
              <a:rPr lang="es-MX" sz="2400" b="1" dirty="0" smtClean="0">
                <a:latin typeface="Georgia" panose="02040502050405020303" pitchFamily="18" charset="0"/>
              </a:rPr>
            </a:br>
            <a:r>
              <a:rPr lang="es-MX" sz="2000" dirty="0">
                <a:latin typeface="Georgia" panose="02040502050405020303" pitchFamily="18" charset="0"/>
              </a:rPr>
              <a:t/>
            </a:r>
            <a:br>
              <a:rPr lang="es-MX" sz="2000" dirty="0">
                <a:latin typeface="Georgia" panose="02040502050405020303" pitchFamily="18" charset="0"/>
              </a:rPr>
            </a:br>
            <a:r>
              <a:rPr lang="es-MX" sz="2000" dirty="0">
                <a:latin typeface="Georgia" panose="02040502050405020303" pitchFamily="18" charset="0"/>
              </a:rPr>
              <a:t>Para que los objetos pueda comunicarse e interactuar </a:t>
            </a:r>
            <a:r>
              <a:rPr lang="es-MX" sz="2000" dirty="0" smtClean="0">
                <a:latin typeface="Georgia" panose="02040502050405020303" pitchFamily="18" charset="0"/>
              </a:rPr>
              <a:t>entre </a:t>
            </a:r>
            <a:r>
              <a:rPr lang="es-MX" sz="2000" dirty="0">
                <a:latin typeface="Georgia" panose="02040502050405020303" pitchFamily="18" charset="0"/>
              </a:rPr>
              <a:t>ellos </a:t>
            </a:r>
            <a:r>
              <a:rPr lang="es-MX" sz="2000" dirty="0" smtClean="0">
                <a:latin typeface="Georgia" panose="02040502050405020303" pitchFamily="18" charset="0"/>
              </a:rPr>
              <a:t>deben </a:t>
            </a:r>
            <a:r>
              <a:rPr lang="es-MX" sz="2000" dirty="0">
                <a:latin typeface="Georgia" panose="02040502050405020303" pitchFamily="18" charset="0"/>
              </a:rPr>
              <a:t>ser capas de mandar y recibir </a:t>
            </a:r>
            <a:r>
              <a:rPr lang="es-MX" sz="2000" dirty="0" smtClean="0">
                <a:latin typeface="Georgia" panose="02040502050405020303" pitchFamily="18" charset="0"/>
              </a:rPr>
              <a:t>mensajes de ellos  </a:t>
            </a:r>
            <a:r>
              <a:rPr lang="es-MX" sz="2000" dirty="0">
                <a:latin typeface="Georgia" panose="02040502050405020303" pitchFamily="18" charset="0"/>
              </a:rPr>
              <a:t>hacia otros </a:t>
            </a:r>
            <a:r>
              <a:rPr lang="es-MX" sz="2000" dirty="0" smtClean="0">
                <a:latin typeface="Georgia" panose="02040502050405020303" pitchFamily="18" charset="0"/>
              </a:rPr>
              <a:t>objetos y viceversa.</a:t>
            </a:r>
            <a:endParaRPr lang="es-MX" sz="2000" dirty="0">
              <a:latin typeface="Georgia" panose="02040502050405020303" pitchFamily="18" charset="0"/>
            </a:endParaRPr>
          </a:p>
        </p:txBody>
      </p:sp>
      <p:pic>
        <p:nvPicPr>
          <p:cNvPr id="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961" t="57559" r="63694" b="17961"/>
          <a:stretch/>
        </p:blipFill>
        <p:spPr bwMode="auto">
          <a:xfrm>
            <a:off x="628915" y="2883712"/>
            <a:ext cx="5070232" cy="2461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9643" t="26290" r="17822" b="24753"/>
          <a:stretch/>
        </p:blipFill>
        <p:spPr bwMode="auto">
          <a:xfrm>
            <a:off x="6119318" y="4121239"/>
            <a:ext cx="5574864" cy="2314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6409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095446"/>
            <a:ext cx="10515600" cy="1325563"/>
          </a:xfrm>
        </p:spPr>
        <p:txBody>
          <a:bodyPr>
            <a:normAutofit/>
          </a:bodyPr>
          <a:lstStyle/>
          <a:p>
            <a:r>
              <a:rPr lang="es-MX" sz="4800" dirty="0" smtClean="0"/>
              <a:t>Gracias por su atención!</a:t>
            </a:r>
            <a:endParaRPr lang="es-MX" sz="4800"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1016141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Referencias</a:t>
            </a:r>
            <a:endParaRPr lang="es-MX" dirty="0"/>
          </a:p>
        </p:txBody>
      </p:sp>
      <p:sp>
        <p:nvSpPr>
          <p:cNvPr id="3" name="Marcador de contenido 2"/>
          <p:cNvSpPr>
            <a:spLocks noGrp="1"/>
          </p:cNvSpPr>
          <p:nvPr>
            <p:ph idx="1"/>
          </p:nvPr>
        </p:nvSpPr>
        <p:spPr/>
        <p:txBody>
          <a:bodyPr>
            <a:normAutofit/>
          </a:bodyPr>
          <a:lstStyle/>
          <a:p>
            <a:r>
              <a:rPr lang="es-MX" sz="2000" dirty="0" smtClean="0"/>
              <a:t>Ingeniería de Software. Análisis Orientado a Objetos. Mayo 2015. </a:t>
            </a:r>
            <a:r>
              <a:rPr lang="es-MX" sz="2000" dirty="0"/>
              <a:t>URL: http://</a:t>
            </a:r>
            <a:r>
              <a:rPr lang="es-MX" sz="2000" dirty="0" smtClean="0"/>
              <a:t>ocw.usal.es/ensenanzas-tecnicas/ingenieria-del-software/contenidos/Tema4-AOO-1pp.pdf</a:t>
            </a:r>
          </a:p>
          <a:p>
            <a:r>
              <a:rPr lang="es-MX" sz="2000" dirty="0" smtClean="0"/>
              <a:t>DEITEL</a:t>
            </a:r>
            <a:r>
              <a:rPr lang="es-MX" sz="2000" dirty="0"/>
              <a:t>, </a:t>
            </a:r>
            <a:r>
              <a:rPr lang="es-MX" sz="2000" dirty="0" smtClean="0"/>
              <a:t>Harvey </a:t>
            </a:r>
            <a:r>
              <a:rPr lang="es-MX" sz="2000" dirty="0"/>
              <a:t>M. y </a:t>
            </a:r>
            <a:r>
              <a:rPr lang="es-MX" sz="2000" dirty="0" err="1" smtClean="0"/>
              <a:t>Deitel</a:t>
            </a:r>
            <a:r>
              <a:rPr lang="es-MX" sz="2000" dirty="0" smtClean="0"/>
              <a:t>, Paul J. “Como programar en C++”. Pearson </a:t>
            </a:r>
            <a:r>
              <a:rPr lang="es-MX" sz="2000" dirty="0" err="1" smtClean="0"/>
              <a:t>Education</a:t>
            </a:r>
            <a:r>
              <a:rPr lang="es-MX" sz="2000" dirty="0" smtClean="0"/>
              <a:t>. Cuarta Edición. México. 2003. </a:t>
            </a:r>
            <a:r>
              <a:rPr lang="es-MX" sz="2000" dirty="0" err="1" smtClean="0"/>
              <a:t>pp</a:t>
            </a:r>
            <a:r>
              <a:rPr lang="es-MX" sz="2000" dirty="0" smtClean="0"/>
              <a:t> 14</a:t>
            </a:r>
            <a:r>
              <a:rPr lang="es-MX" dirty="0" smtClean="0"/>
              <a:t>.</a:t>
            </a:r>
          </a:p>
          <a:p>
            <a:r>
              <a:rPr lang="es-MX" sz="2000" dirty="0"/>
              <a:t>Gamma, E; </a:t>
            </a:r>
            <a:r>
              <a:rPr lang="es-MX" sz="2000" dirty="0" err="1"/>
              <a:t>Helm</a:t>
            </a:r>
            <a:r>
              <a:rPr lang="es-MX" sz="2000" dirty="0"/>
              <a:t>, R; Johnson, R; </a:t>
            </a:r>
            <a:r>
              <a:rPr lang="es-MX" sz="2000" dirty="0" err="1"/>
              <a:t>Vissaldes</a:t>
            </a:r>
            <a:r>
              <a:rPr lang="es-MX" sz="2000" dirty="0"/>
              <a:t>, J; “Patrones de diseño, elementos de software orientado a objetos reutilizable”, Pearson Educación, S.A., Madrid, </a:t>
            </a:r>
            <a:r>
              <a:rPr lang="es-MX" sz="2000" dirty="0" smtClean="0"/>
              <a:t>2003</a:t>
            </a:r>
            <a:endParaRPr lang="es-MX" dirty="0"/>
          </a:p>
          <a:p>
            <a:r>
              <a:rPr lang="es-MX" sz="2000" dirty="0"/>
              <a:t>http://www.cs.buap.mx/~dpinto/semadoo/mario.pdf</a:t>
            </a:r>
          </a:p>
          <a:p>
            <a:r>
              <a:rPr lang="es-MX" sz="2000" dirty="0"/>
              <a:t>http://www.ptolomeo.unam.mx:8080/xmlui/bitstream/handle/132.248.52.100/175/A6%20Cap%C3%ADtulo%203.pdf?sequence=6</a:t>
            </a:r>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3692200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88153"/>
            <a:ext cx="10515600" cy="1325563"/>
          </a:xfrm>
        </p:spPr>
        <p:txBody>
          <a:bodyPr/>
          <a:lstStyle/>
          <a:p>
            <a:r>
              <a:rPr lang="es-MX" dirty="0" smtClean="0"/>
              <a:t>Análisis </a:t>
            </a:r>
            <a:r>
              <a:rPr lang="es-MX" dirty="0"/>
              <a:t>orientado a objetos</a:t>
            </a:r>
          </a:p>
        </p:txBody>
      </p:sp>
      <p:sp>
        <p:nvSpPr>
          <p:cNvPr id="3" name="Marcador de contenido 2"/>
          <p:cNvSpPr>
            <a:spLocks noGrp="1"/>
          </p:cNvSpPr>
          <p:nvPr>
            <p:ph idx="1"/>
          </p:nvPr>
        </p:nvSpPr>
        <p:spPr/>
        <p:txBody>
          <a:bodyPr>
            <a:normAutofit/>
          </a:bodyPr>
          <a:lstStyle/>
          <a:p>
            <a:pPr marL="0" indent="0" algn="just">
              <a:buNone/>
            </a:pPr>
            <a:r>
              <a:rPr lang="es-MX" sz="2000" dirty="0"/>
              <a:t>Un modelo de </a:t>
            </a:r>
            <a:r>
              <a:rPr lang="es-MX" sz="2000" dirty="0" smtClean="0"/>
              <a:t>análisis </a:t>
            </a:r>
            <a:r>
              <a:rPr lang="es-MX" sz="2000" dirty="0"/>
              <a:t>es muy </a:t>
            </a:r>
            <a:r>
              <a:rPr lang="es-MX" sz="2000" dirty="0" smtClean="0"/>
              <a:t>importante, </a:t>
            </a:r>
            <a:r>
              <a:rPr lang="es-MX" sz="2000" dirty="0"/>
              <a:t>ya que permite adaptar el comportamiento del sistema a los requisitos obtenidos. </a:t>
            </a:r>
            <a:endParaRPr lang="es-MX" sz="2000" dirty="0" smtClean="0"/>
          </a:p>
          <a:p>
            <a:pPr marL="0" indent="0" algn="just">
              <a:buNone/>
            </a:pPr>
            <a:r>
              <a:rPr lang="es-MX" sz="2000" dirty="0"/>
              <a:t>	</a:t>
            </a:r>
            <a:endParaRPr lang="es-MX" sz="2000" dirty="0" smtClean="0"/>
          </a:p>
          <a:p>
            <a:pPr marL="0" indent="0" algn="just">
              <a:buNone/>
            </a:pPr>
            <a:endParaRPr lang="es-MX" sz="2000" dirty="0"/>
          </a:p>
          <a:p>
            <a:pPr marL="0" indent="0" algn="just">
              <a:buNone/>
            </a:pPr>
            <a:r>
              <a:rPr lang="es-MX" sz="2000" dirty="0" smtClean="0"/>
              <a:t>Definición </a:t>
            </a:r>
            <a:r>
              <a:rPr lang="es-MX" sz="2000" dirty="0"/>
              <a:t>formal:  	</a:t>
            </a:r>
          </a:p>
          <a:p>
            <a:pPr marL="0" indent="0" algn="just">
              <a:buNone/>
            </a:pPr>
            <a:r>
              <a:rPr lang="es-MX" sz="2000" dirty="0"/>
              <a:t>	</a:t>
            </a:r>
            <a:endParaRPr lang="es-MX" sz="2000" dirty="0" smtClean="0"/>
          </a:p>
          <a:p>
            <a:pPr marL="0" indent="0" algn="just">
              <a:buNone/>
            </a:pPr>
            <a:r>
              <a:rPr lang="es-MX" sz="2000" dirty="0"/>
              <a:t>	</a:t>
            </a:r>
            <a:r>
              <a:rPr lang="es-MX" sz="2000" dirty="0" smtClean="0"/>
              <a:t>El </a:t>
            </a:r>
            <a:r>
              <a:rPr lang="es-MX" sz="2000" dirty="0"/>
              <a:t>análisis orientado a objetos es el proceso que modela el dominio del problema </a:t>
            </a:r>
            <a:r>
              <a:rPr lang="es-MX" sz="2000" dirty="0" smtClean="0"/>
              <a:t>	identificando el </a:t>
            </a:r>
            <a:r>
              <a:rPr lang="es-MX" sz="2000" dirty="0"/>
              <a:t>conjunto de objetos semánticos (objetos generales) que </a:t>
            </a:r>
            <a:r>
              <a:rPr lang="es-MX" sz="2000" dirty="0" smtClean="0"/>
              <a:t>	interaccionan </a:t>
            </a:r>
            <a:r>
              <a:rPr lang="es-MX" sz="2000" dirty="0"/>
              <a:t>y se comportan de acuerdo </a:t>
            </a:r>
            <a:r>
              <a:rPr lang="es-MX" sz="2000" dirty="0" smtClean="0"/>
              <a:t>a </a:t>
            </a:r>
            <a:r>
              <a:rPr lang="es-MX" sz="2000" dirty="0"/>
              <a:t>los requisitos del sistema.</a:t>
            </a:r>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21559960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Características</a:t>
            </a:r>
            <a:endParaRPr lang="es-MX" dirty="0"/>
          </a:p>
        </p:txBody>
      </p:sp>
      <p:sp>
        <p:nvSpPr>
          <p:cNvPr id="3" name="Marcador de contenido 2"/>
          <p:cNvSpPr>
            <a:spLocks noGrp="1"/>
          </p:cNvSpPr>
          <p:nvPr>
            <p:ph idx="1"/>
          </p:nvPr>
        </p:nvSpPr>
        <p:spPr/>
        <p:txBody>
          <a:bodyPr>
            <a:normAutofit/>
          </a:bodyPr>
          <a:lstStyle/>
          <a:p>
            <a:pPr marL="0" indent="0" algn="just">
              <a:buNone/>
            </a:pPr>
            <a:r>
              <a:rPr lang="es-MX" sz="2000" dirty="0" smtClean="0"/>
              <a:t>- </a:t>
            </a:r>
            <a:r>
              <a:rPr lang="es-MX" sz="2000" dirty="0"/>
              <a:t>Utilizar lenguaje </a:t>
            </a:r>
            <a:r>
              <a:rPr lang="es-MX" sz="2000" dirty="0" smtClean="0"/>
              <a:t>más técnico </a:t>
            </a:r>
            <a:endParaRPr lang="es-MX" sz="2000" dirty="0"/>
          </a:p>
          <a:p>
            <a:pPr marL="0" indent="0" algn="just">
              <a:buNone/>
            </a:pPr>
            <a:r>
              <a:rPr lang="es-MX" sz="2000" dirty="0" smtClean="0"/>
              <a:t>- </a:t>
            </a:r>
            <a:r>
              <a:rPr lang="es-MX" sz="2000" dirty="0"/>
              <a:t>Razonar el funcionamiento interno</a:t>
            </a:r>
          </a:p>
          <a:p>
            <a:pPr marL="0" indent="0" algn="just">
              <a:buNone/>
            </a:pPr>
            <a:r>
              <a:rPr lang="es-MX" sz="2000" dirty="0" smtClean="0"/>
              <a:t>- </a:t>
            </a:r>
            <a:r>
              <a:rPr lang="es-MX" sz="2000" dirty="0"/>
              <a:t>Estructurar de manera general el sistema</a:t>
            </a:r>
          </a:p>
          <a:p>
            <a:pPr marL="0" indent="0" algn="just">
              <a:buNone/>
            </a:pPr>
            <a:r>
              <a:rPr lang="es-MX" sz="2000" dirty="0" smtClean="0"/>
              <a:t>- </a:t>
            </a:r>
            <a:r>
              <a:rPr lang="es-MX" sz="2000" dirty="0"/>
              <a:t>Aproximar al modelo de diseño</a:t>
            </a:r>
          </a:p>
          <a:p>
            <a:pPr marL="0" indent="0" algn="just">
              <a:buNone/>
            </a:pPr>
            <a:r>
              <a:rPr lang="es-MX" sz="2000" dirty="0" smtClean="0"/>
              <a:t>- </a:t>
            </a:r>
            <a:r>
              <a:rPr lang="es-MX" sz="2000" dirty="0"/>
              <a:t>Los objetos </a:t>
            </a:r>
            <a:r>
              <a:rPr lang="es-MX" sz="2000" dirty="0" smtClean="0"/>
              <a:t>semánticos </a:t>
            </a:r>
            <a:r>
              <a:rPr lang="es-MX" sz="2000" dirty="0"/>
              <a:t>representan cosas o conceptos utilizados para describir el 	  </a:t>
            </a:r>
            <a:r>
              <a:rPr lang="es-MX" sz="2000" dirty="0" smtClean="0"/>
              <a:t>        problema</a:t>
            </a:r>
            <a:endParaRPr lang="es-MX" sz="2000" dirty="0"/>
          </a:p>
          <a:p>
            <a:pPr marL="0" indent="0" algn="just">
              <a:buNone/>
            </a:pPr>
            <a:r>
              <a:rPr lang="es-MX" sz="2000" dirty="0" smtClean="0"/>
              <a:t>- </a:t>
            </a:r>
            <a:r>
              <a:rPr lang="es-MX" sz="2000" dirty="0"/>
              <a:t>El modelo representa el problema a resolver en </a:t>
            </a:r>
            <a:r>
              <a:rPr lang="es-MX" sz="2000" dirty="0" smtClean="0"/>
              <a:t>términos </a:t>
            </a:r>
            <a:r>
              <a:rPr lang="es-MX" sz="2000" dirty="0"/>
              <a:t>de objetos distintos pero </a:t>
            </a:r>
            <a:r>
              <a:rPr lang="es-MX" sz="2000" dirty="0" smtClean="0"/>
              <a:t>	   relacionados entre </a:t>
            </a:r>
            <a:r>
              <a:rPr lang="es-MX" sz="2000" dirty="0"/>
              <a:t>si.</a:t>
            </a:r>
          </a:p>
          <a:p>
            <a:pPr marL="0" indent="0" algn="just">
              <a:buNone/>
            </a:pPr>
            <a:r>
              <a:rPr lang="es-MX" sz="2000" dirty="0" smtClean="0"/>
              <a:t>- </a:t>
            </a:r>
            <a:r>
              <a:rPr lang="es-MX" sz="2000" dirty="0"/>
              <a:t>Especifica la </a:t>
            </a:r>
            <a:r>
              <a:rPr lang="es-MX" sz="2000" dirty="0" smtClean="0"/>
              <a:t>interacción </a:t>
            </a:r>
            <a:r>
              <a:rPr lang="es-MX" sz="2000" dirty="0"/>
              <a:t>entre los </a:t>
            </a:r>
            <a:r>
              <a:rPr lang="es-MX" sz="2000" dirty="0" smtClean="0"/>
              <a:t>objetos.</a:t>
            </a:r>
            <a:endParaRPr lang="es-MX" sz="2000" dirty="0"/>
          </a:p>
          <a:p>
            <a:pPr marL="0" indent="0" algn="just">
              <a:buNone/>
            </a:pPr>
            <a:r>
              <a:rPr lang="es-MX" sz="2000" dirty="0" smtClean="0"/>
              <a:t>- </a:t>
            </a:r>
            <a:r>
              <a:rPr lang="es-MX" sz="2000" dirty="0"/>
              <a:t>Genera el primer </a:t>
            </a:r>
            <a:r>
              <a:rPr lang="es-MX" sz="2000" dirty="0" smtClean="0"/>
              <a:t>diagrama </a:t>
            </a:r>
            <a:r>
              <a:rPr lang="es-MX" sz="2000" dirty="0"/>
              <a:t>de clases del </a:t>
            </a:r>
            <a:r>
              <a:rPr lang="es-MX" sz="2000" dirty="0" smtClean="0"/>
              <a:t>sistema</a:t>
            </a:r>
            <a:endParaRPr lang="es-MX" sz="2000"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30553600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Modelo de dominio</a:t>
            </a:r>
            <a:endParaRPr lang="es-MX" dirty="0"/>
          </a:p>
        </p:txBody>
      </p:sp>
      <p:sp>
        <p:nvSpPr>
          <p:cNvPr id="3" name="Marcador de contenido 2"/>
          <p:cNvSpPr>
            <a:spLocks noGrp="1"/>
          </p:cNvSpPr>
          <p:nvPr>
            <p:ph idx="1"/>
          </p:nvPr>
        </p:nvSpPr>
        <p:spPr>
          <a:xfrm>
            <a:off x="451834" y="1779622"/>
            <a:ext cx="10515600" cy="4351338"/>
          </a:xfrm>
        </p:spPr>
        <p:txBody>
          <a:bodyPr/>
          <a:lstStyle/>
          <a:p>
            <a:pPr marL="0" indent="0" algn="just">
              <a:buNone/>
            </a:pPr>
            <a:r>
              <a:rPr lang="es-MX" sz="2000" dirty="0" smtClean="0"/>
              <a:t>Un </a:t>
            </a:r>
            <a:r>
              <a:rPr lang="es-MX" sz="2000" dirty="0"/>
              <a:t>modelo de dominio es una representación de las clases conceptuales del </a:t>
            </a:r>
            <a:r>
              <a:rPr lang="es-MX" sz="2000" dirty="0" smtClean="0"/>
              <a:t>mundo real. No </a:t>
            </a:r>
            <a:r>
              <a:rPr lang="es-MX" sz="2000" dirty="0"/>
              <a:t>de elementos de software.</a:t>
            </a:r>
          </a:p>
          <a:p>
            <a:pPr marL="0" indent="0" algn="just">
              <a:buNone/>
            </a:pPr>
            <a:r>
              <a:rPr lang="es-MX" sz="2000" dirty="0" smtClean="0"/>
              <a:t>Existen </a:t>
            </a:r>
            <a:r>
              <a:rPr lang="es-MX" sz="2000" dirty="0"/>
              <a:t>tres conceptos asociados a las clases conceptuales</a:t>
            </a:r>
            <a:r>
              <a:rPr lang="es-MX" sz="2000" dirty="0" smtClean="0"/>
              <a:t>:</a:t>
            </a:r>
          </a:p>
          <a:p>
            <a:pPr marL="0" indent="0" algn="just">
              <a:buNone/>
            </a:pPr>
            <a:endParaRPr lang="es-MX" sz="2000" dirty="0" smtClean="0"/>
          </a:p>
          <a:p>
            <a:pPr marL="0" indent="0" algn="just">
              <a:buNone/>
            </a:pPr>
            <a:endParaRPr lang="es-MX" sz="2000" dirty="0" smtClean="0"/>
          </a:p>
          <a:p>
            <a:pPr marL="0" indent="0" algn="just">
              <a:buNone/>
            </a:pPr>
            <a:r>
              <a:rPr lang="es-MX" sz="2000" dirty="0" smtClean="0"/>
              <a:t>Símbolo: Plantilla general de lo que se quiere representar.</a:t>
            </a:r>
          </a:p>
          <a:p>
            <a:pPr marL="0" indent="0" algn="just">
              <a:buNone/>
            </a:pPr>
            <a:endParaRPr lang="es-MX" sz="2000" dirty="0" smtClean="0"/>
          </a:p>
          <a:p>
            <a:pPr marL="0" indent="0" algn="just">
              <a:buNone/>
            </a:pPr>
            <a:r>
              <a:rPr lang="es-MX" sz="2000" dirty="0" smtClean="0"/>
              <a:t>Intención:  ¿Por qué representar el símbolo?</a:t>
            </a:r>
            <a:endParaRPr lang="es-MX" sz="2000" dirty="0"/>
          </a:p>
          <a:p>
            <a:pPr marL="0" indent="0" algn="just">
              <a:buNone/>
            </a:pPr>
            <a:endParaRPr lang="es-MX" sz="2000" dirty="0" smtClean="0"/>
          </a:p>
          <a:p>
            <a:pPr marL="0" indent="0" algn="just">
              <a:buNone/>
            </a:pPr>
            <a:r>
              <a:rPr lang="es-MX" sz="2000" dirty="0" smtClean="0"/>
              <a:t>Extensión: Es el resultado de la representación y la intención. </a:t>
            </a:r>
            <a:endParaRPr lang="es-MX" sz="2000"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a:t>
            </a:fld>
            <a:endParaRPr lang="en-US" dirty="0"/>
          </a:p>
        </p:txBody>
      </p:sp>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l="4313" r="4737"/>
          <a:stretch/>
        </p:blipFill>
        <p:spPr>
          <a:xfrm>
            <a:off x="7521261" y="2452252"/>
            <a:ext cx="4172755" cy="3555399"/>
          </a:xfrm>
          <a:prstGeom prst="rect">
            <a:avLst/>
          </a:prstGeom>
        </p:spPr>
      </p:pic>
    </p:spTree>
    <p:extLst>
      <p:ext uri="{BB962C8B-B14F-4D97-AF65-F5344CB8AC3E}">
        <p14:creationId xmlns:p14="http://schemas.microsoft.com/office/powerpoint/2010/main" val="3447395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Criterio para generar clases conceptuales</a:t>
            </a:r>
            <a:endParaRPr lang="es-MX" dirty="0"/>
          </a:p>
        </p:txBody>
      </p:sp>
      <p:sp>
        <p:nvSpPr>
          <p:cNvPr id="3" name="Marcador de contenido 2"/>
          <p:cNvSpPr>
            <a:spLocks noGrp="1"/>
          </p:cNvSpPr>
          <p:nvPr>
            <p:ph idx="1"/>
          </p:nvPr>
        </p:nvSpPr>
        <p:spPr/>
        <p:txBody>
          <a:bodyPr>
            <a:normAutofit/>
          </a:bodyPr>
          <a:lstStyle/>
          <a:p>
            <a:pPr marL="0" indent="0" algn="just">
              <a:buNone/>
            </a:pPr>
            <a:r>
              <a:rPr lang="es-MX" sz="2000" dirty="0"/>
              <a:t>Existen diferentes </a:t>
            </a:r>
            <a:r>
              <a:rPr lang="es-MX" sz="2000" dirty="0" smtClean="0"/>
              <a:t>métodos </a:t>
            </a:r>
            <a:r>
              <a:rPr lang="es-MX" sz="2000" dirty="0"/>
              <a:t>para generar clases </a:t>
            </a:r>
            <a:r>
              <a:rPr lang="es-MX" sz="2000" dirty="0" smtClean="0"/>
              <a:t>conceptuales. </a:t>
            </a:r>
            <a:r>
              <a:rPr lang="es-MX" sz="2000" dirty="0"/>
              <a:t>U</a:t>
            </a:r>
            <a:r>
              <a:rPr lang="es-MX" sz="2000" dirty="0" smtClean="0"/>
              <a:t>no </a:t>
            </a:r>
            <a:r>
              <a:rPr lang="es-MX" sz="2000" dirty="0"/>
              <a:t>de los cuales </a:t>
            </a:r>
            <a:r>
              <a:rPr lang="es-MX" sz="2000" dirty="0" smtClean="0"/>
              <a:t>es </a:t>
            </a:r>
            <a:r>
              <a:rPr lang="es-MX" sz="2000" b="1" dirty="0"/>
              <a:t>l</a:t>
            </a:r>
            <a:r>
              <a:rPr lang="es-MX" sz="2000" b="1" dirty="0" smtClean="0"/>
              <a:t>istar </a:t>
            </a:r>
            <a:r>
              <a:rPr lang="es-MX" sz="2000" b="1" dirty="0"/>
              <a:t>las </a:t>
            </a:r>
            <a:r>
              <a:rPr lang="es-MX" sz="2000" b="1" dirty="0" smtClean="0"/>
              <a:t>categorías</a:t>
            </a:r>
            <a:r>
              <a:rPr lang="es-MX" sz="2000" dirty="0" smtClean="0"/>
              <a:t>, </a:t>
            </a:r>
            <a:r>
              <a:rPr lang="es-MX" sz="2000" dirty="0"/>
              <a:t>en este </a:t>
            </a:r>
            <a:r>
              <a:rPr lang="es-MX" sz="2000" dirty="0" smtClean="0"/>
              <a:t>método </a:t>
            </a:r>
            <a:r>
              <a:rPr lang="es-MX" sz="2000" dirty="0"/>
              <a:t>se proponen las siguientes </a:t>
            </a:r>
            <a:r>
              <a:rPr lang="es-MX" sz="2000" dirty="0" smtClean="0"/>
              <a:t>categorías</a:t>
            </a:r>
            <a:r>
              <a:rPr lang="es-MX" sz="2000" dirty="0"/>
              <a:t>:</a:t>
            </a:r>
          </a:p>
          <a:p>
            <a:pPr marL="0" indent="0" algn="just">
              <a:buNone/>
            </a:pPr>
            <a:r>
              <a:rPr lang="es-MX" sz="2000" dirty="0"/>
              <a:t>	</a:t>
            </a:r>
            <a:endParaRPr lang="es-MX" sz="2000" dirty="0" smtClean="0"/>
          </a:p>
          <a:p>
            <a:pPr marL="0" indent="0" algn="just">
              <a:buNone/>
            </a:pPr>
            <a:endParaRPr lang="es-MX" sz="2000" dirty="0" smtClean="0"/>
          </a:p>
          <a:p>
            <a:pPr marL="0" indent="0" algn="just">
              <a:buNone/>
            </a:pPr>
            <a:r>
              <a:rPr lang="es-MX" sz="2000" dirty="0"/>
              <a:t>	</a:t>
            </a:r>
            <a:r>
              <a:rPr lang="es-MX" sz="2000" dirty="0" smtClean="0"/>
              <a:t>- </a:t>
            </a:r>
            <a:r>
              <a:rPr lang="es-MX" sz="2000" dirty="0"/>
              <a:t>Objetos tangibles	- Roles</a:t>
            </a:r>
          </a:p>
          <a:p>
            <a:pPr marL="0" indent="0" algn="just">
              <a:buNone/>
            </a:pPr>
            <a:r>
              <a:rPr lang="es-MX" sz="2000" dirty="0"/>
              <a:t>	- Organizaciones	</a:t>
            </a:r>
            <a:r>
              <a:rPr lang="es-MX" sz="2000" dirty="0" smtClean="0"/>
              <a:t>- </a:t>
            </a:r>
            <a:r>
              <a:rPr lang="es-MX" sz="2000" dirty="0"/>
              <a:t>Interacciones</a:t>
            </a:r>
          </a:p>
          <a:p>
            <a:pPr marL="0" indent="0" algn="just">
              <a:buNone/>
            </a:pPr>
            <a:r>
              <a:rPr lang="es-MX" sz="2000" dirty="0"/>
              <a:t>	- Contenedores		- Lugares</a:t>
            </a:r>
          </a:p>
        </p:txBody>
      </p:sp>
      <p:sp>
        <p:nvSpPr>
          <p:cNvPr id="4" name="Marcador de número de diapositiva 3"/>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7120670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Diseño orientado a objetos</a:t>
            </a:r>
            <a:endParaRPr lang="es-MX" dirty="0"/>
          </a:p>
        </p:txBody>
      </p:sp>
      <p:sp>
        <p:nvSpPr>
          <p:cNvPr id="3" name="Marcador de contenido 2"/>
          <p:cNvSpPr>
            <a:spLocks noGrp="1"/>
          </p:cNvSpPr>
          <p:nvPr>
            <p:ph idx="1"/>
          </p:nvPr>
        </p:nvSpPr>
        <p:spPr/>
        <p:txBody>
          <a:bodyPr>
            <a:normAutofit/>
          </a:bodyPr>
          <a:lstStyle/>
          <a:p>
            <a:pPr marL="0" indent="0">
              <a:buNone/>
            </a:pPr>
            <a:r>
              <a:rPr lang="es-MX" sz="2000" dirty="0" smtClean="0"/>
              <a:t>En este paso se listan todos los objetos que intervienen en el sistema, sean observables de forma directa, o derivados de éstos último. </a:t>
            </a:r>
            <a:r>
              <a:rPr lang="es-MX" sz="2000" dirty="0"/>
              <a:t>A</a:t>
            </a:r>
            <a:r>
              <a:rPr lang="es-MX" sz="2000" dirty="0" smtClean="0"/>
              <a:t>demás se debe especificar las propiedades y comportamientos de los objetos, es decir, sus atributos y métodos.</a:t>
            </a:r>
          </a:p>
          <a:p>
            <a:pPr marL="0" indent="0">
              <a:buNone/>
            </a:pPr>
            <a:r>
              <a:rPr lang="es-MX" sz="2000" dirty="0" smtClean="0"/>
              <a:t>La forma profesional de hacer éste diseño es utilizando un diagrama de clases UML, donde se muestren los elementos antes mencionados.</a:t>
            </a:r>
          </a:p>
          <a:p>
            <a:pPr marL="0" indent="0">
              <a:buNone/>
            </a:pPr>
            <a:r>
              <a:rPr lang="es-MX" sz="2400" dirty="0" smtClean="0"/>
              <a:t>Diagrama UML de clases:</a:t>
            </a:r>
            <a:endParaRPr lang="es-MX" sz="2000" dirty="0" smtClean="0"/>
          </a:p>
          <a:p>
            <a:pPr marL="0" indent="0">
              <a:buNone/>
            </a:pPr>
            <a:endParaRPr lang="es-MX" sz="2000" dirty="0" smtClean="0"/>
          </a:p>
          <a:p>
            <a:pPr>
              <a:buFontTx/>
              <a:buChar char="-"/>
            </a:pPr>
            <a:r>
              <a:rPr lang="es-MX" sz="2000" dirty="0" smtClean="0"/>
              <a:t>La clase es el prototipo para crear objetos.</a:t>
            </a:r>
          </a:p>
          <a:p>
            <a:pPr>
              <a:buFontTx/>
              <a:buChar char="-"/>
            </a:pPr>
            <a:r>
              <a:rPr lang="es-MX" sz="2000" dirty="0" smtClean="0"/>
              <a:t>Primero se lista los atributos.</a:t>
            </a:r>
          </a:p>
          <a:p>
            <a:pPr>
              <a:buFontTx/>
              <a:buChar char="-"/>
            </a:pPr>
            <a:r>
              <a:rPr lang="es-MX" sz="2000" dirty="0" smtClean="0"/>
              <a:t>Después se listan los métodos.</a:t>
            </a:r>
          </a:p>
          <a:p>
            <a:pPr marL="0" indent="0">
              <a:buNone/>
            </a:pPr>
            <a:endParaRPr lang="es-MX" sz="2000"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7</a:t>
            </a:fld>
            <a:endParaRPr lang="en-US" dirty="0"/>
          </a:p>
        </p:txBody>
      </p:sp>
      <p:graphicFrame>
        <p:nvGraphicFramePr>
          <p:cNvPr id="5" name="Diagrama 4"/>
          <p:cNvGraphicFramePr/>
          <p:nvPr>
            <p:extLst>
              <p:ext uri="{D42A27DB-BD31-4B8C-83A1-F6EECF244321}">
                <p14:modId xmlns:p14="http://schemas.microsoft.com/office/powerpoint/2010/main" val="2250577941"/>
              </p:ext>
            </p:extLst>
          </p:nvPr>
        </p:nvGraphicFramePr>
        <p:xfrm>
          <a:off x="6552484" y="3296991"/>
          <a:ext cx="3325611" cy="3424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8513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716700"/>
          </a:xfrm>
        </p:spPr>
        <p:txBody>
          <a:bodyPr/>
          <a:lstStyle/>
          <a:p>
            <a:r>
              <a:rPr lang="es-MX" dirty="0" smtClean="0"/>
              <a:t>Diseño orientado a objetos (2)</a:t>
            </a:r>
            <a:endParaRPr lang="es-MX" dirty="0"/>
          </a:p>
        </p:txBody>
      </p:sp>
      <p:sp>
        <p:nvSpPr>
          <p:cNvPr id="3" name="Marcador de contenido 2"/>
          <p:cNvSpPr>
            <a:spLocks noGrp="1"/>
          </p:cNvSpPr>
          <p:nvPr>
            <p:ph idx="1"/>
          </p:nvPr>
        </p:nvSpPr>
        <p:spPr>
          <a:xfrm>
            <a:off x="838200" y="1081826"/>
            <a:ext cx="10515600" cy="5095137"/>
          </a:xfrm>
        </p:spPr>
        <p:txBody>
          <a:bodyPr>
            <a:normAutofit/>
          </a:bodyPr>
          <a:lstStyle/>
          <a:p>
            <a:pPr marL="0" indent="0">
              <a:buNone/>
            </a:pPr>
            <a:r>
              <a:rPr lang="es-MX" sz="2000" dirty="0" smtClean="0"/>
              <a:t>Ejemplo: Se plantea una problemática en la que se necesita representar un objeto que pueda realizar operaciones sobre matrices.</a:t>
            </a:r>
            <a:endParaRPr lang="es-MX" sz="2000"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8</a:t>
            </a:fld>
            <a:endParaRPr lang="en-US" dirty="0"/>
          </a:p>
        </p:txBody>
      </p:sp>
      <p:pic>
        <p:nvPicPr>
          <p:cNvPr id="5" name="Imagen 4"/>
          <p:cNvPicPr>
            <a:picLocks noChangeAspect="1"/>
          </p:cNvPicPr>
          <p:nvPr/>
        </p:nvPicPr>
        <p:blipFill rotWithShape="1">
          <a:blip r:embed="rId2"/>
          <a:srcRect l="12833" t="18514" r="20189" b="13157"/>
          <a:stretch/>
        </p:blipFill>
        <p:spPr>
          <a:xfrm>
            <a:off x="1335190" y="1798526"/>
            <a:ext cx="9648275" cy="4922949"/>
          </a:xfrm>
          <a:prstGeom prst="rect">
            <a:avLst/>
          </a:prstGeom>
        </p:spPr>
      </p:pic>
    </p:spTree>
    <p:extLst>
      <p:ext uri="{BB962C8B-B14F-4D97-AF65-F5344CB8AC3E}">
        <p14:creationId xmlns:p14="http://schemas.microsoft.com/office/powerpoint/2010/main" val="27103745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953778"/>
            <a:ext cx="10515600" cy="1325563"/>
          </a:xfrm>
        </p:spPr>
        <p:txBody>
          <a:bodyPr/>
          <a:lstStyle/>
          <a:p>
            <a:r>
              <a:rPr lang="es-MX" sz="4800" dirty="0" smtClean="0"/>
              <a:t>En resumen . . .</a:t>
            </a:r>
            <a:endParaRPr lang="es-MX"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13787873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270</TotalTime>
  <Words>1240</Words>
  <Application>Microsoft Office PowerPoint</Application>
  <PresentationFormat>Panorámica</PresentationFormat>
  <Paragraphs>171</Paragraphs>
  <Slides>25</Slides>
  <Notes>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25</vt:i4>
      </vt:variant>
    </vt:vector>
  </HeadingPairs>
  <TitlesOfParts>
    <vt:vector size="29" baseType="lpstr">
      <vt:lpstr>Arial</vt:lpstr>
      <vt:lpstr>Calibri</vt:lpstr>
      <vt:lpstr>Georgia</vt:lpstr>
      <vt:lpstr>Office Theme</vt:lpstr>
      <vt:lpstr>Análisis y diseño orientado a objetos</vt:lpstr>
      <vt:lpstr>Definición de POO</vt:lpstr>
      <vt:lpstr>Análisis orientado a objetos</vt:lpstr>
      <vt:lpstr>Características</vt:lpstr>
      <vt:lpstr>Modelo de dominio</vt:lpstr>
      <vt:lpstr>Criterio para generar clases conceptuales</vt:lpstr>
      <vt:lpstr>Diseño orientado a objetos</vt:lpstr>
      <vt:lpstr>Diseño orientado a objetos (2)</vt:lpstr>
      <vt:lpstr>En resumen . . .</vt:lpstr>
      <vt:lpstr>Ventajas del Diseño Orientado a Objetos</vt:lpstr>
      <vt:lpstr>Componentes del Diseño Orientado a Objetos</vt:lpstr>
      <vt:lpstr>Algo más que decir . . .</vt:lpstr>
      <vt:lpstr>Patrones de diseño </vt:lpstr>
      <vt:lpstr>Elementos del patrón de diseño</vt:lpstr>
      <vt:lpstr>Algunos patrones comunes de diseño</vt:lpstr>
      <vt:lpstr>Modelo –Vista – Controlador (MVC)</vt:lpstr>
      <vt:lpstr>Singleton</vt:lpstr>
      <vt:lpstr>Iterador</vt:lpstr>
      <vt:lpstr>Ejemplo práctico del análisis y diseño orientado a objetos</vt:lpstr>
      <vt:lpstr>Análisis</vt:lpstr>
      <vt:lpstr>Diseño</vt:lpstr>
      <vt:lpstr>Especificación de los atributos  Cada objeto tiene características y solo se usaran las que  interesen del problema. </vt:lpstr>
      <vt:lpstr>Especificaremos que acciones pueden realizar los objetos:  Para que los objetos pueda comunicarse e interactuar entre ellos deben ser capas de mandar y recibir mensajes de ellos  hacia otros objetos y viceversa.</vt:lpstr>
      <vt:lpstr>Gracias por su atención!</vt:lpstr>
      <vt:lpstr>Referencias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Analisis y diseño orientado a objetos</dc:title>
  <dc:creator>christian gonzalez leon</dc:creator>
  <cp:lastModifiedBy>christian gonzalez leon</cp:lastModifiedBy>
  <cp:revision>137</cp:revision>
  <dcterms:created xsi:type="dcterms:W3CDTF">2015-05-28T22:01:56Z</dcterms:created>
  <dcterms:modified xsi:type="dcterms:W3CDTF">2015-05-29T13:42:52Z</dcterms:modified>
</cp:coreProperties>
</file>